
<file path=[Content_Types].xml><?xml version="1.0" encoding="utf-8"?>
<Types xmlns="http://schemas.openxmlformats.org/package/2006/content-types"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9"/>
  </p:notesMasterIdLst>
  <p:sldIdLst>
    <p:sldId id="256" r:id="rId2"/>
    <p:sldId id="336" r:id="rId3"/>
    <p:sldId id="333" r:id="rId4"/>
    <p:sldId id="271" r:id="rId5"/>
    <p:sldId id="272" r:id="rId6"/>
    <p:sldId id="273" r:id="rId7"/>
    <p:sldId id="274" r:id="rId8"/>
    <p:sldId id="280" r:id="rId9"/>
    <p:sldId id="281" r:id="rId10"/>
    <p:sldId id="282" r:id="rId11"/>
    <p:sldId id="283" r:id="rId12"/>
    <p:sldId id="284" r:id="rId13"/>
    <p:sldId id="330" r:id="rId14"/>
    <p:sldId id="286" r:id="rId15"/>
    <p:sldId id="328" r:id="rId16"/>
    <p:sldId id="331" r:id="rId17"/>
    <p:sldId id="329" r:id="rId18"/>
    <p:sldId id="332" r:id="rId19"/>
    <p:sldId id="289" r:id="rId20"/>
    <p:sldId id="290" r:id="rId21"/>
    <p:sldId id="291" r:id="rId22"/>
    <p:sldId id="293" r:id="rId23"/>
    <p:sldId id="294" r:id="rId24"/>
    <p:sldId id="337" r:id="rId25"/>
    <p:sldId id="326" r:id="rId26"/>
    <p:sldId id="339" r:id="rId27"/>
    <p:sldId id="303" r:id="rId28"/>
    <p:sldId id="304" r:id="rId29"/>
    <p:sldId id="335" r:id="rId30"/>
    <p:sldId id="269" r:id="rId31"/>
    <p:sldId id="340" r:id="rId32"/>
    <p:sldId id="341" r:id="rId33"/>
    <p:sldId id="342" r:id="rId34"/>
    <p:sldId id="305" r:id="rId35"/>
    <p:sldId id="314" r:id="rId36"/>
    <p:sldId id="315" r:id="rId37"/>
    <p:sldId id="343" r:id="rId38"/>
    <p:sldId id="316" r:id="rId39"/>
    <p:sldId id="344" r:id="rId40"/>
    <p:sldId id="317" r:id="rId41"/>
    <p:sldId id="318" r:id="rId42"/>
    <p:sldId id="319" r:id="rId43"/>
    <p:sldId id="296" r:id="rId44"/>
    <p:sldId id="324" r:id="rId45"/>
    <p:sldId id="345" r:id="rId46"/>
    <p:sldId id="306" r:id="rId47"/>
    <p:sldId id="307" r:id="rId48"/>
    <p:sldId id="308" r:id="rId49"/>
    <p:sldId id="309" r:id="rId50"/>
    <p:sldId id="310" r:id="rId51"/>
    <p:sldId id="311" r:id="rId52"/>
    <p:sldId id="313" r:id="rId53"/>
    <p:sldId id="321" r:id="rId54"/>
    <p:sldId id="322" r:id="rId55"/>
    <p:sldId id="323" r:id="rId56"/>
    <p:sldId id="338" r:id="rId57"/>
    <p:sldId id="346" r:id="rId58"/>
    <p:sldId id="347" r:id="rId59"/>
    <p:sldId id="348" r:id="rId60"/>
    <p:sldId id="349" r:id="rId61"/>
    <p:sldId id="312" r:id="rId62"/>
    <p:sldId id="350" r:id="rId63"/>
    <p:sldId id="351" r:id="rId64"/>
    <p:sldId id="352" r:id="rId65"/>
    <p:sldId id="353" r:id="rId66"/>
    <p:sldId id="392" r:id="rId67"/>
    <p:sldId id="357" r:id="rId68"/>
    <p:sldId id="358" r:id="rId69"/>
    <p:sldId id="359" r:id="rId70"/>
    <p:sldId id="360" r:id="rId71"/>
    <p:sldId id="361" r:id="rId72"/>
    <p:sldId id="362" r:id="rId73"/>
    <p:sldId id="363" r:id="rId74"/>
    <p:sldId id="364" r:id="rId75"/>
    <p:sldId id="320" r:id="rId76"/>
    <p:sldId id="365" r:id="rId77"/>
    <p:sldId id="366" r:id="rId78"/>
    <p:sldId id="367" r:id="rId79"/>
    <p:sldId id="368" r:id="rId80"/>
    <p:sldId id="258" r:id="rId81"/>
    <p:sldId id="260" r:id="rId82"/>
    <p:sldId id="325" r:id="rId83"/>
    <p:sldId id="369" r:id="rId84"/>
    <p:sldId id="370" r:id="rId85"/>
    <p:sldId id="371" r:id="rId86"/>
    <p:sldId id="372" r:id="rId87"/>
    <p:sldId id="373" r:id="rId88"/>
    <p:sldId id="374" r:id="rId89"/>
    <p:sldId id="375" r:id="rId90"/>
    <p:sldId id="376" r:id="rId91"/>
    <p:sldId id="377" r:id="rId92"/>
    <p:sldId id="327" r:id="rId93"/>
    <p:sldId id="393" r:id="rId94"/>
    <p:sldId id="379" r:id="rId95"/>
    <p:sldId id="380" r:id="rId96"/>
    <p:sldId id="381" r:id="rId97"/>
    <p:sldId id="382" r:id="rId98"/>
    <p:sldId id="383" r:id="rId99"/>
    <p:sldId id="384" r:id="rId100"/>
    <p:sldId id="385" r:id="rId101"/>
    <p:sldId id="386" r:id="rId102"/>
    <p:sldId id="387" r:id="rId103"/>
    <p:sldId id="334" r:id="rId104"/>
    <p:sldId id="388" r:id="rId105"/>
    <p:sldId id="389" r:id="rId106"/>
    <p:sldId id="390" r:id="rId107"/>
    <p:sldId id="391" r:id="rId10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48"/>
  </p:normalViewPr>
  <p:slideViewPr>
    <p:cSldViewPr snapToGrid="0" snapToObjects="1">
      <p:cViewPr varScale="1">
        <p:scale>
          <a:sx n="113" d="100"/>
          <a:sy n="113" d="100"/>
        </p:scale>
        <p:origin x="216" y="2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theme" Target="theme/theme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tableStyles" Target="tableStyle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notesMaster" Target="notesMasters/notesMaster1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B30BC8-7D1B-0B40-9287-9783555C124C}" type="datetimeFigureOut">
              <a:t>10/20/22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9E8CC5-7FA6-814B-862B-2C3B6452588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5140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8CC5-7FA6-814B-862B-2C3B6452588F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1682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8CC5-7FA6-814B-862B-2C3B6452588F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058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8CC5-7FA6-814B-862B-2C3B6452588F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0674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8CC5-7FA6-814B-862B-2C3B6452588F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5389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8CC5-7FA6-814B-862B-2C3B6452588F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4033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8CC5-7FA6-814B-862B-2C3B6452588F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2889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8CC5-7FA6-814B-862B-2C3B6452588F}" type="slidenum">
              <a:rPr lang="en-US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1716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8CC5-7FA6-814B-862B-2C3B6452588F}" type="slidenum">
              <a:rPr lang="en-US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5016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8CC5-7FA6-814B-862B-2C3B6452588F}" type="slidenum">
              <a:rPr lang="en-US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71265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8CC5-7FA6-814B-862B-2C3B6452588F}" type="slidenum">
              <a:rPr lang="en-US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79505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8CC5-7FA6-814B-862B-2C3B6452588F}" type="slidenum">
              <a:rPr lang="en-US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0795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8CC5-7FA6-814B-862B-2C3B6452588F}" type="slidenum"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17271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8CC5-7FA6-814B-862B-2C3B6452588F}" type="slidenum">
              <a:rPr lang="en-US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65145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8CC5-7FA6-814B-862B-2C3B6452588F}" type="slidenum">
              <a:rPr lang="en-US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01819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8CC5-7FA6-814B-862B-2C3B6452588F}" type="slidenum">
              <a:rPr lang="en-US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6489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8CC5-7FA6-814B-862B-2C3B6452588F}" type="slidenum">
              <a:rPr lang="en-US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0622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8CC5-7FA6-814B-862B-2C3B6452588F}" type="slidenum">
              <a:rPr lang="en-US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4452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8CC5-7FA6-814B-862B-2C3B6452588F}" type="slidenum">
              <a:rPr lang="en-US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80614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8CC5-7FA6-814B-862B-2C3B6452588F}" type="slidenum">
              <a:rPr lang="en-US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23695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8CC5-7FA6-814B-862B-2C3B6452588F}" type="slidenum">
              <a:rPr lang="en-US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66974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8CC5-7FA6-814B-862B-2C3B6452588F}" type="slidenum">
              <a:rPr lang="en-US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67745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8CC5-7FA6-814B-862B-2C3B6452588F}" type="slidenum">
              <a:rPr lang="en-US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8941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8CC5-7FA6-814B-862B-2C3B6452588F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07159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8CC5-7FA6-814B-862B-2C3B6452588F}" type="slidenum">
              <a:rPr lang="en-US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00123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8CC5-7FA6-814B-862B-2C3B6452588F}" type="slidenum">
              <a:rPr lang="en-US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35473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8CC5-7FA6-814B-862B-2C3B6452588F}" type="slidenum">
              <a:rPr lang="en-US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17933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8CC5-7FA6-814B-862B-2C3B6452588F}" type="slidenum">
              <a:rPr lang="en-US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26646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8CC5-7FA6-814B-862B-2C3B6452588F}" type="slidenum">
              <a:rPr lang="en-US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944365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8CC5-7FA6-814B-862B-2C3B6452588F}" type="slidenum">
              <a:rPr lang="en-US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67811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8CC5-7FA6-814B-862B-2C3B6452588F}" type="slidenum">
              <a:rPr lang="en-US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27032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8CC5-7FA6-814B-862B-2C3B6452588F}" type="slidenum">
              <a:rPr lang="en-US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44195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8CC5-7FA6-814B-862B-2C3B6452588F}" type="slidenum">
              <a:rPr lang="en-US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56636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8CC5-7FA6-814B-862B-2C3B6452588F}" type="slidenum">
              <a:rPr lang="en-US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4138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8CC5-7FA6-814B-862B-2C3B6452588F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90079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8CC5-7FA6-814B-862B-2C3B6452588F}" type="slidenum">
              <a:rPr lang="en-US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79039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8CC5-7FA6-814B-862B-2C3B6452588F}" type="slidenum">
              <a:rPr lang="en-US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91117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8CC5-7FA6-814B-862B-2C3B6452588F}" type="slidenum">
              <a:rPr lang="en-US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83012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8CC5-7FA6-814B-862B-2C3B6452588F}" type="slidenum">
              <a:rPr lang="en-US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76565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8CC5-7FA6-814B-862B-2C3B6452588F}" type="slidenum">
              <a:rPr lang="en-US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9026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8CC5-7FA6-814B-862B-2C3B6452588F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9356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8CC5-7FA6-814B-862B-2C3B6452588F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887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8CC5-7FA6-814B-862B-2C3B6452588F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7422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8CC5-7FA6-814B-862B-2C3B6452588F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3226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8CC5-7FA6-814B-862B-2C3B6452588F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13260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A9EFC-CABF-5A49-B32C-1177CE7B75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67498B-ED35-B14B-B86A-AC639CADBE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A13E49-AC6A-DA45-A425-57AB0A250D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32122-33B2-6347-9941-CD64F9907E24}" type="datetimeFigureOut">
              <a:t>10/20/22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13AABF-4D89-3344-AA07-0C43C14C2B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C1E559-AF31-DF48-A464-EF9C75E62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1C364-B72D-2B4C-8DD8-14E4AE646B9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1876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0C099-729D-DF4A-B638-B983CA3E61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CD9F35-CCC5-B848-9C93-B8A23CAD2A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EA12FA-38B0-3445-8711-EC1FB8FF60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32122-33B2-6347-9941-CD64F9907E24}" type="datetimeFigureOut">
              <a:t>10/20/22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E058C5-064C-F649-AA34-AFBDD1DCA7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51F556-7EE7-484A-AA15-ED8678716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1C364-B72D-2B4C-8DD8-14E4AE646B9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3634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7ABF161-28AD-EF43-B85F-57B1C1EFDED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9A40A1C-303D-6E4B-B48D-83BD99CEDF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633A18-206F-4145-817B-00F84B1F48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32122-33B2-6347-9941-CD64F9907E24}" type="datetimeFigureOut">
              <a:t>10/20/22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500E5C-AAEA-7246-B552-13D26D9AE5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DB866D-BAFB-284C-B25E-CF89B7270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1C364-B72D-2B4C-8DD8-14E4AE646B9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56051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8E8B0-49AE-C44E-8A64-6970FEAEB7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C14C12-535B-0043-87AB-3F3E28BA57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A8BB8B-91FE-7140-964D-F59C3ADF62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32122-33B2-6347-9941-CD64F9907E24}" type="datetimeFigureOut">
              <a:t>10/20/22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96BF31-A2D5-D447-81FC-AECE7C8A2E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1781F5-F06D-FE46-AAEE-794AB0849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1C364-B72D-2B4C-8DD8-14E4AE646B9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4850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26365D-B133-924A-AEF3-5BF3FDF367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9E5505-0AEB-4248-B933-E3349D0D1D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9F3D84-3612-484D-8D83-37280E9C63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32122-33B2-6347-9941-CD64F9907E24}" type="datetimeFigureOut">
              <a:t>10/20/22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FF7646-5475-0244-86EE-F079ED4B91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4B35EF-C70C-024F-9A7B-8159043EEC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1C364-B72D-2B4C-8DD8-14E4AE646B9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7143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C95976-BE3A-FB43-BCF0-3D76B6312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C73728-FA5D-0742-875E-1B8561AD42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4C04FF-8A00-5F42-8650-13E138FCB6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224297-E5BC-B043-9996-972C5FDD74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32122-33B2-6347-9941-CD64F9907E24}" type="datetimeFigureOut">
              <a:t>10/20/22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B18E2B-7D4E-7247-831C-8A0739120E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109BC8-C785-1440-9710-42BCE1FEC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1C364-B72D-2B4C-8DD8-14E4AE646B9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0363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E561B-DA1A-914E-AB47-032CDAC9E6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11CC23-DF64-7645-9E6D-D740E3274E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E1E38F-E493-DF44-A374-92435967AA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E6AD304-307D-D74A-9C36-14706A90C1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2ED06A3-5311-8D4C-B5DC-7F6A229ECF6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3E0668C-04BE-7544-8B01-49464D32F5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32122-33B2-6347-9941-CD64F9907E24}" type="datetimeFigureOut">
              <a:t>10/20/22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14E9A81-9B5C-174C-9FA0-C094F53906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4D020C3-87CE-844F-988F-360ED7BFE9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1C364-B72D-2B4C-8DD8-14E4AE646B9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1958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3455A-D1D8-9C48-BCF2-83A3B1AD3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87AC45C-05D1-C244-A5AA-B5A872103D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32122-33B2-6347-9941-CD64F9907E24}" type="datetimeFigureOut">
              <a:t>10/20/22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272555-BA33-9D4E-AF26-A0C361BE24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B31FD2-4D92-6348-BDC2-FAB2685A8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1C364-B72D-2B4C-8DD8-14E4AE646B9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1768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D8F9D02-7675-3F41-AB2E-1C831A8BED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32122-33B2-6347-9941-CD64F9907E24}" type="datetimeFigureOut">
              <a:t>10/20/22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4925518-1EB1-2B4A-8663-7459DC5B3F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AE58A5-B4EB-D948-A2EF-940B12BE3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1C364-B72D-2B4C-8DD8-14E4AE646B9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8973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77C0D-E853-1B4E-8DD4-23A15686A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B30FC2-9990-7549-AD7B-A78EA802D0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B82036-A891-4244-8FEB-544463A6D0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13715F-ADEB-E042-AA7C-01C4D9398D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32122-33B2-6347-9941-CD64F9907E24}" type="datetimeFigureOut">
              <a:t>10/20/22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9D2A65-5F1B-5047-9489-10E8A0B26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851AD5-2676-314D-842F-9A31EB5B2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1C364-B72D-2B4C-8DD8-14E4AE646B9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4509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4A3488-2698-F640-ACAD-D6D9D42766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2EB24FB-5DE6-FB40-A183-D5F72D11E2B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1F9C42-ABB2-8240-89BF-F19116F47A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CC1385-9505-3C45-9BD4-F90DA9C816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32122-33B2-6347-9941-CD64F9907E24}" type="datetimeFigureOut">
              <a:t>10/20/22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9935D9-163E-424A-9DB5-5780ADD3ED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CFE296-1099-0244-875D-9DB10CF7CF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1C364-B72D-2B4C-8DD8-14E4AE646B9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9617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AF31B89-616C-3F44-98C3-8B0957F2D7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33383D-C9A0-F34D-9463-3CE874B1A8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1C3F44-F01C-C849-A7E8-F4D70455ED1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632122-33B2-6347-9941-CD64F9907E24}" type="datetimeFigureOut">
              <a:t>10/20/22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B8250B-96F1-8C40-8FF9-95D9B9FDA6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9B95BD-4456-1F46-8060-B0711E3575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21C364-B72D-2B4C-8DD8-14E4AE646B9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5497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tionary.org/wiki/canary_in_a_coal_mine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0.png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stackoverflow.com/questions/65496576/is-it-specified-what-happens-when-the-stack-pointer-is-pushed-on-x64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jpeg"/><Relationship Id="rId4" Type="http://schemas.openxmlformats.org/officeDocument/2006/relationships/image" Target="../media/image3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0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5.jpe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74302-1FC8-7046-9C18-F760556CA3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>
                <a:latin typeface="DengXian Light" panose="02010600030101010101" pitchFamily="2" charset="-122"/>
                <a:ea typeface="DengXian Light" panose="02010600030101010101" pitchFamily="2" charset="-122"/>
              </a:rPr>
              <a:t>汇编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6A5EC8-EDF0-C14A-919D-E700F18334D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endParaRPr lang="en-US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r>
              <a:rPr lang="en-US">
                <a:latin typeface="DengXian" panose="02010600030101010101" pitchFamily="2" charset="-122"/>
                <a:ea typeface="DengXian" panose="02010600030101010101" pitchFamily="2" charset="-122"/>
              </a:rPr>
              <a:t>计算机系统导论</a:t>
            </a:r>
            <a:r>
              <a:rPr lang="zh-CN" altLang="en-US">
                <a:latin typeface="DengXian" panose="02010600030101010101" pitchFamily="2" charset="-122"/>
                <a:ea typeface="DengXian" panose="02010600030101010101" pitchFamily="2" charset="-122"/>
              </a:rPr>
              <a:t> 讨论班 </a:t>
            </a:r>
            <a:r>
              <a:rPr lang="en-US" altLang="zh-CN">
                <a:latin typeface="DengXian" panose="02010600030101010101" pitchFamily="2" charset="-122"/>
                <a:ea typeface="DengXian" panose="02010600030101010101" pitchFamily="2" charset="-122"/>
              </a:rPr>
              <a:t>@ </a:t>
            </a:r>
            <a:r>
              <a:rPr lang="zh-CN" altLang="en-US">
                <a:latin typeface="DengXian" panose="02010600030101010101" pitchFamily="2" charset="-122"/>
                <a:ea typeface="DengXian" panose="02010600030101010101" pitchFamily="2" charset="-122"/>
              </a:rPr>
              <a:t>北京大学</a:t>
            </a:r>
            <a:endParaRPr lang="en-US" altLang="zh-CN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r>
              <a:rPr lang="zh-CN" altLang="en-US">
                <a:latin typeface="DengXian" panose="02010600030101010101" pitchFamily="2" charset="-122"/>
                <a:ea typeface="DengXian" panose="02010600030101010101" pitchFamily="2" charset="-122"/>
              </a:rPr>
              <a:t>向星雨</a:t>
            </a:r>
            <a:endParaRPr lang="en-US" altLang="zh-CN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r>
              <a:rPr lang="en-US">
                <a:latin typeface="DengXian" panose="02010600030101010101" pitchFamily="2" charset="-122"/>
                <a:ea typeface="DengXian" panose="02010600030101010101" pitchFamily="2" charset="-122"/>
              </a:rPr>
              <a:t>9/21/22, 9/28/22, 10/4/22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1761EE-A0AC-604D-B620-E4B9652EE2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06743" y="249238"/>
            <a:ext cx="1562100" cy="156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4582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01E28D-2DB3-4964-BCB2-A1D02F040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j-ea"/>
              </a:rPr>
              <a:t>非运算操作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64B11C7-3206-4D84-97D1-B8C07E259F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+mn-ea"/>
                <a:cs typeface="Consolas" panose="020B0609020204030204" pitchFamily="49" charset="0"/>
              </a:rPr>
              <a:t>操作数 </a:t>
            </a:r>
            <a:r>
              <a:rPr lang="en-US" altLang="zh-CN" dirty="0">
                <a:latin typeface="+mn-ea"/>
                <a:cs typeface="Consolas" panose="020B0609020204030204" pitchFamily="49" charset="0"/>
              </a:rPr>
              <a:t>(operand) </a:t>
            </a:r>
            <a:r>
              <a:rPr lang="zh-CN" altLang="en-US" dirty="0">
                <a:latin typeface="+mn-ea"/>
                <a:cs typeface="Consolas" panose="020B0609020204030204" pitchFamily="49" charset="0"/>
              </a:rPr>
              <a:t>的分类</a:t>
            </a:r>
            <a:endParaRPr lang="en-US" altLang="zh-CN" dirty="0">
              <a:latin typeface="+mn-ea"/>
              <a:cs typeface="Consolas" panose="020B0609020204030204" pitchFamily="49" charset="0"/>
            </a:endParaRPr>
          </a:p>
          <a:p>
            <a:r>
              <a:rPr lang="zh-CN" altLang="en-US" dirty="0">
                <a:latin typeface="+mn-ea"/>
                <a:cs typeface="Consolas" panose="020B0609020204030204" pitchFamily="49" charset="0"/>
              </a:rPr>
              <a:t>种类</a:t>
            </a:r>
            <a:endParaRPr lang="en-US" altLang="zh-CN" dirty="0">
              <a:latin typeface="+mn-ea"/>
              <a:cs typeface="Consolas" panose="020B0609020204030204" pitchFamily="49" charset="0"/>
            </a:endParaRPr>
          </a:p>
          <a:p>
            <a:pPr lvl="1"/>
            <a:r>
              <a:rPr lang="zh-CN" altLang="en-US" dirty="0">
                <a:latin typeface="+mn-ea"/>
                <a:cs typeface="Consolas" panose="020B0609020204030204" pitchFamily="49" charset="0"/>
              </a:rPr>
              <a:t>访问</a:t>
            </a:r>
            <a:r>
              <a:rPr lang="en-US" altLang="zh-CN" dirty="0">
                <a:latin typeface="+mn-ea"/>
                <a:cs typeface="Consolas" panose="020B0609020204030204" pitchFamily="49" charset="0"/>
              </a:rPr>
              <a:t> / </a:t>
            </a:r>
            <a:r>
              <a:rPr lang="zh-CN" altLang="en-US" dirty="0">
                <a:latin typeface="+mn-ea"/>
                <a:cs typeface="Consolas" panose="020B0609020204030204" pitchFamily="49" charset="0"/>
              </a:rPr>
              <a:t>寻址</a:t>
            </a:r>
            <a:endParaRPr lang="en-US" altLang="zh-CN" dirty="0">
              <a:latin typeface="+mn-ea"/>
              <a:cs typeface="Consolas" panose="020B0609020204030204" pitchFamily="49" charset="0"/>
            </a:endParaRPr>
          </a:p>
          <a:p>
            <a:pPr lvl="1"/>
            <a:r>
              <a:rPr lang="zh-CN" altLang="en-US" dirty="0">
                <a:latin typeface="+mn-ea"/>
                <a:cs typeface="Consolas" panose="020B0609020204030204" pitchFamily="49" charset="0"/>
              </a:rPr>
              <a:t>传送 </a:t>
            </a:r>
            <a:r>
              <a:rPr lang="en-US" altLang="zh-CN" dirty="0">
                <a:latin typeface="+mn-ea"/>
                <a:cs typeface="Consolas" panose="020B0609020204030204" pitchFamily="49" charset="0"/>
              </a:rPr>
              <a:t>    </a:t>
            </a:r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mov</a:t>
            </a:r>
          </a:p>
          <a:p>
            <a:pPr lvl="1"/>
            <a:r>
              <a:rPr lang="zh-CN" altLang="en-US" dirty="0">
                <a:latin typeface="+mn-ea"/>
                <a:cs typeface="Consolas" panose="020B0609020204030204" pitchFamily="49" charset="0"/>
              </a:rPr>
              <a:t>栈操作 </a:t>
            </a:r>
            <a:r>
              <a:rPr lang="en-US" altLang="zh-CN" dirty="0">
                <a:latin typeface="+mn-ea"/>
                <a:cs typeface="Consolas" panose="020B0609020204030204" pitchFamily="49" charset="0"/>
              </a:rPr>
              <a:t>    </a:t>
            </a:r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push</a:t>
            </a:r>
            <a:r>
              <a:rPr lang="en-US" altLang="zh-CN" dirty="0">
                <a:latin typeface="+mn-ea"/>
                <a:cs typeface="Consolas" panose="020B0609020204030204" pitchFamily="49" charset="0"/>
              </a:rPr>
              <a:t>, </a:t>
            </a:r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pop</a:t>
            </a:r>
            <a:endParaRPr lang="zh-CN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705725-39F6-45B0-98CC-C4272A6F1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FB5A8-962C-4713-80BD-1277D7E30CA5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9099921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01E28D-2DB3-4964-BCB2-A1D02F040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缓冲区溢出攻击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64B11C7-3206-4D84-97D1-B8C07E259F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最基本的形式：覆盖返回地址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705725-39F6-45B0-98CC-C4272A6F1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FB5A8-962C-4713-80BD-1277D7E30CA5}" type="slidenum">
              <a:rPr lang="zh-CN" altLang="en-US" smtClean="0"/>
              <a:t>100</a:t>
            </a:fld>
            <a:endParaRPr lang="zh-CN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C79FBC-0804-4D45-BAB0-5515CF3229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745" y="3044058"/>
            <a:ext cx="5740400" cy="2514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166C573-FC58-CA4F-8D95-1A7D2A8164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8955" y="3575106"/>
            <a:ext cx="4813300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19601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01E28D-2DB3-4964-BCB2-A1D02F040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防御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E64B11C7-3206-4D84-97D1-B8C07E259F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zh-CN" altLang="en-US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栈随机化 </a:t>
                </a:r>
                <a:r>
                  <a:rPr lang="en-US" altLang="zh-CN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/</a:t>
                </a:r>
                <a:r>
                  <a:rPr lang="zh-CN" altLang="en-US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 基址随机化 </a:t>
                </a:r>
                <a:r>
                  <a:rPr lang="en-US" altLang="zh-CN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(PIE)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onsolas" panose="020B0609020204030204" pitchFamily="49" charset="0"/>
                      </a:rPr>
                      <m:t>⊆</m:t>
                    </m:r>
                  </m:oMath>
                </a14:m>
                <a:r>
                  <a:rPr lang="en-US" altLang="zh-CN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 ASLR</a:t>
                </a:r>
                <a:r>
                  <a:rPr lang="zh-CN" altLang="en-US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（地址空间随机化）</a:t>
                </a:r>
                <a:endParaRPr lang="en-US" altLang="zh-CN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  <a:p>
                <a:r>
                  <a:rPr lang="en-US" altLang="zh-CN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Canary</a:t>
                </a:r>
              </a:p>
              <a:p>
                <a:pPr lvl="1"/>
                <a:r>
                  <a:rPr lang="en-US" altLang="zh-CN" dirty="0">
                    <a:solidFill>
                      <a:schemeClr val="accent5">
                        <a:lumMod val="75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  <a:hlinkClick r:id="rId3"/>
                  </a:rPr>
                  <a:t>https://en.wiktionary.org/wiki/canary_in_a_coal_mine</a:t>
                </a:r>
                <a:endParaRPr lang="en-US" altLang="zh-CN" dirty="0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  <a:p>
                <a:pPr lvl="1"/>
                <a:r>
                  <a:rPr lang="en-US" altLang="zh-CN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%fs:0x28</a:t>
                </a:r>
              </a:p>
              <a:p>
                <a:r>
                  <a:rPr lang="en-US" altLang="zh-CN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NX</a:t>
                </a:r>
                <a:r>
                  <a:rPr lang="zh-CN" altLang="en-US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（</a:t>
                </a:r>
                <a:r>
                  <a:rPr lang="en-US" altLang="zh-CN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No-eXecute</a:t>
                </a:r>
                <a:r>
                  <a:rPr lang="zh-CN" altLang="en-US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）</a:t>
                </a:r>
                <a:endParaRPr lang="en-US" altLang="zh-CN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  <a:p>
                <a:endParaRPr lang="en-US" altLang="zh-CN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  <a:p>
                <a:endParaRPr lang="zh-CN" altLang="en-US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E64B11C7-3206-4D84-97D1-B8C07E259F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705725-39F6-45B0-98CC-C4272A6F1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FB5A8-962C-4713-80BD-1277D7E30CA5}" type="slidenum">
              <a:rPr lang="zh-CN" altLang="en-US" smtClean="0"/>
              <a:t>101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872732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01E28D-2DB3-4964-BCB2-A1D02F040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对抗 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NX: ROP</a:t>
            </a:r>
            <a:endParaRPr lang="zh-CN" altLang="en-US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64B11C7-3206-4D84-97D1-B8C07E259F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NX </a:t>
            </a:r>
            <a:r>
              <a:rPr lang="zh-CN" altLang="en-US" dirty="0"/>
              <a:t>只标记了栈和堆上的代码不可执行（即不能跳转到栈上），但我们可以不执行栈和堆上的代码</a:t>
            </a:r>
            <a:endParaRPr lang="en-US" altLang="zh-CN" dirty="0"/>
          </a:p>
          <a:p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程序本身可能含有危险代码段，只需跳转到这些位置</a:t>
            </a: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开 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PIE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时很困难</a:t>
            </a: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利用 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pop 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等指令可以构造恶意的寄存器值</a:t>
            </a: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altLang="zh-CN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705725-39F6-45B0-98CC-C4272A6F1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FB5A8-962C-4713-80BD-1277D7E30CA5}" type="slidenum">
              <a:rPr lang="zh-CN" altLang="en-US" smtClean="0"/>
              <a:t>102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02470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01E28D-2DB3-4964-BCB2-A1D02F040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对抗 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canary</a:t>
            </a:r>
            <a:endParaRPr lang="zh-CN" altLang="en-US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64B11C7-3206-4D84-97D1-B8C07E259F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程序中有时有输出栈上字符串的指令</a:t>
            </a:r>
            <a:endParaRPr lang="en-US" altLang="zh-CN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如果可以把输出字符串末尾的 </a:t>
            </a:r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‘\0’</a:t>
            </a:r>
            <a:r>
              <a:rPr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 改掉就可以输出任意长度内容，从而得到 </a:t>
            </a:r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canary </a:t>
            </a:r>
            <a:r>
              <a:rPr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值</a:t>
            </a:r>
            <a:endParaRPr lang="en-US" altLang="zh-CN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canary </a:t>
            </a:r>
            <a:r>
              <a:rPr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开头是 </a:t>
            </a:r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0x00, </a:t>
            </a:r>
            <a:r>
              <a:rPr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但如果能在函数返回前把这个 </a:t>
            </a:r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0x00 </a:t>
            </a:r>
            <a:r>
              <a:rPr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改掉，就可以输出 </a:t>
            </a:r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canary</a:t>
            </a:r>
          </a:p>
          <a:p>
            <a:endParaRPr lang="en-US" altLang="zh-CN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705725-39F6-45B0-98CC-C4272A6F1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FB5A8-962C-4713-80BD-1277D7E30CA5}" type="slidenum">
              <a:rPr lang="zh-CN" altLang="en-US" smtClean="0"/>
              <a:t>103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393953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01E28D-2DB3-4964-BCB2-A1D02F040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对抗 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canary</a:t>
            </a:r>
            <a:endParaRPr lang="zh-CN" altLang="en-US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E64B11C7-3206-4D84-97D1-B8C07E259F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zh-CN" alt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有些情况下程序崩溃后会自动重启，重启后 </a:t>
                </a:r>
                <a:r>
                  <a:rPr lang="en-US" altLang="zh-CN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ASLR</a:t>
                </a:r>
                <a:r>
                  <a:rPr lang="zh-CN" alt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 的偏移，以及</a:t>
                </a:r>
                <a:r>
                  <a:rPr lang="en-US" altLang="zh-CN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canary</a:t>
                </a:r>
                <a:r>
                  <a:rPr lang="zh-CN" alt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 的值每次都是相同的</a:t>
                </a:r>
                <a:endParaRPr lang="en-US" altLang="zh-CN" dirty="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  <a:p>
                <a:r>
                  <a:rPr lang="zh-CN" alt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当我们能修改栈上任意字节时，我们可以先修改 </a:t>
                </a:r>
                <a:r>
                  <a:rPr lang="en-US" altLang="zh-CN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canary</a:t>
                </a:r>
                <a:r>
                  <a:rPr lang="zh-CN" alt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 的某一位</a:t>
                </a:r>
                <a:endParaRPr lang="en-US" altLang="zh-CN" dirty="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  <a:p>
                <a:r>
                  <a:rPr lang="zh-CN" alt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当且仅当我们修改的值和 </a:t>
                </a:r>
                <a:r>
                  <a:rPr lang="en-US" altLang="zh-CN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canary</a:t>
                </a:r>
                <a:r>
                  <a:rPr lang="zh-CN" alt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 原始值一样时，程序才不会崩溃 </a:t>
                </a:r>
                <a14:m>
                  <m:oMath xmlns:m="http://schemas.openxmlformats.org/officeDocument/2006/math">
                    <m:r>
                      <a:rPr lang="zh-CN" altLang="en-US" i="1" dirty="0">
                        <a:latin typeface="Cambria Math" panose="02040503050406030204" pitchFamily="18" charset="0"/>
                        <a:cs typeface="Consolas" panose="020B0609020204030204" pitchFamily="49" charset="0"/>
                      </a:rPr>
                      <m:t>⇒</m:t>
                    </m:r>
                  </m:oMath>
                </a14:m>
                <a:r>
                  <a:rPr lang="zh-CN" alt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 可以在 </a:t>
                </a:r>
                <a:r>
                  <a:rPr lang="en-US" altLang="zh-CN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256</a:t>
                </a:r>
                <a:r>
                  <a:rPr lang="zh-CN" alt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 次尝试内得到 </a:t>
                </a:r>
                <a:r>
                  <a:rPr lang="en-US" altLang="zh-CN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canary</a:t>
                </a:r>
                <a:r>
                  <a:rPr lang="zh-CN" alt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 值某一字节的值</a:t>
                </a:r>
                <a:endParaRPr lang="en-US" altLang="zh-CN" dirty="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  <a:p>
                <a:r>
                  <a:rPr lang="zh-CN" alt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逐字节暴力尝试可得到 </a:t>
                </a:r>
                <a:r>
                  <a:rPr lang="en-US" altLang="zh-CN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canary</a:t>
                </a:r>
                <a:r>
                  <a:rPr lang="zh-CN" alt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 值</a:t>
                </a:r>
              </a:p>
              <a:p>
                <a:endParaRPr lang="en-US" altLang="zh-CN" dirty="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  <a:p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E64B11C7-3206-4D84-97D1-B8C07E259F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86" t="-2326" r="-10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705725-39F6-45B0-98CC-C4272A6F1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FB5A8-962C-4713-80BD-1277D7E30CA5}" type="slidenum">
              <a:rPr lang="zh-CN" altLang="en-US" smtClean="0"/>
              <a:t>104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9558283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01E28D-2DB3-4964-BCB2-A1D02F040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对抗 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ASLR</a:t>
            </a:r>
            <a:endParaRPr lang="zh-CN" altLang="en-US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64B11C7-3206-4D84-97D1-B8C07E259F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nop sled</a:t>
            </a:r>
            <a:r>
              <a:rPr lang="zh-CN" altLang="en-US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（课本 </a:t>
            </a:r>
            <a:r>
              <a:rPr lang="en-US" altLang="zh-CN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p322</a:t>
            </a:r>
            <a:r>
              <a:rPr lang="zh-CN" altLang="en-US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）</a:t>
            </a:r>
            <a:endParaRPr lang="en-US" altLang="zh-CN" dirty="0">
              <a:latin typeface="DengXian" panose="02010600030101010101" pitchFamily="2" charset="-122"/>
              <a:ea typeface="DengXian" panose="02010600030101010101" pitchFamily="2" charset="-122"/>
              <a:cs typeface="Consolas" panose="020B0609020204030204" pitchFamily="49" charset="0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705725-39F6-45B0-98CC-C4272A6F1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FB5A8-962C-4713-80BD-1277D7E30CA5}" type="slidenum">
              <a:rPr lang="zh-CN" altLang="en-US" smtClean="0"/>
              <a:t>105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4533994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01E28D-2DB3-4964-BCB2-A1D02F040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对抗 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ASLR</a:t>
            </a:r>
            <a:endParaRPr lang="zh-CN" altLang="en-US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64B11C7-3206-4D84-97D1-B8C07E259F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泄漏基址</a:t>
            </a:r>
            <a:endParaRPr lang="en-US" altLang="zh-CN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找到某个函数的内存地址，之后计算这个函数和特定函数的相对偏移，进而得到特定函数的内存地址</a:t>
            </a:r>
            <a:endParaRPr lang="en-US" altLang="zh-CN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可以用输出 </a:t>
            </a:r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canary </a:t>
            </a:r>
            <a:r>
              <a:rPr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类似的方法，不过这里是试图让程序输出 原来的返回地址</a:t>
            </a:r>
            <a:endParaRPr lang="en-US" altLang="zh-CN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altLang="zh-CN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705725-39F6-45B0-98CC-C4272A6F1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FB5A8-962C-4713-80BD-1277D7E30CA5}" type="slidenum">
              <a:rPr lang="zh-CN" altLang="en-US" smtClean="0"/>
              <a:t>106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538247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865A4D0-90CF-4013-B659-093B887B1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例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C5B688D-62BB-462D-85AD-F2803B7DD6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66827"/>
            <a:ext cx="10748574" cy="275731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A9D39249-9CE6-4A23-9686-52AA185573FA}"/>
              </a:ext>
            </a:extLst>
          </p:cNvPr>
          <p:cNvSpPr txBox="1"/>
          <p:nvPr/>
        </p:nvSpPr>
        <p:spPr>
          <a:xfrm>
            <a:off x="1895253" y="3886807"/>
            <a:ext cx="51167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>
                <a:solidFill>
                  <a:srgbClr val="FF0000"/>
                </a:solidFill>
              </a:rPr>
              <a:t>A</a:t>
            </a:r>
            <a:endParaRPr lang="zh-CN" altLang="en-US" sz="4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4596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01E28D-2DB3-4964-BCB2-A1D02F040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j-ea"/>
              </a:rPr>
              <a:t>访问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E64B11C7-3206-4D84-97D1-B8C07E259F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5704113"/>
                <a:ext cx="10515600" cy="788759"/>
              </a:xfrm>
            </p:spPr>
            <p:txBody>
              <a:bodyPr>
                <a:normAutofit/>
              </a:bodyPr>
              <a:lstStyle/>
              <a:p>
                <a:r>
                  <a:rPr lang="zh-CN" altLang="en-US" dirty="0">
                    <a:solidFill>
                      <a:schemeClr val="bg2">
                        <a:lumMod val="75000"/>
                      </a:schemeClr>
                    </a:solidFill>
                    <a:latin typeface="+mn-ea"/>
                    <a:cs typeface="Consolas" panose="020B0609020204030204" pitchFamily="49" charset="0"/>
                  </a:rPr>
                  <a:t>关于全局变量 </a:t>
                </a:r>
                <a14:m>
                  <m:oMath xmlns:m="http://schemas.openxmlformats.org/officeDocument/2006/math">
                    <m:r>
                      <a:rPr lang="zh-CN" altLang="en-US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cs typeface="Consolas" panose="020B0609020204030204" pitchFamily="49" charset="0"/>
                      </a:rPr>
                      <m:t>→</m:t>
                    </m:r>
                  </m:oMath>
                </a14:m>
                <a:r>
                  <a:rPr lang="en-US" altLang="zh-CN" dirty="0">
                    <a:solidFill>
                      <a:schemeClr val="bg2">
                        <a:lumMod val="75000"/>
                      </a:schemeClr>
                    </a:solidFill>
                    <a:latin typeface="+mn-ea"/>
                    <a:cs typeface="Consolas" panose="020B0609020204030204" pitchFamily="49" charset="0"/>
                  </a:rPr>
                  <a:t> </a:t>
                </a:r>
                <a:r>
                  <a:rPr lang="zh-CN" altLang="en-US" b="1" dirty="0">
                    <a:solidFill>
                      <a:schemeClr val="bg2">
                        <a:lumMod val="75000"/>
                      </a:schemeClr>
                    </a:solidFill>
                    <a:latin typeface="+mn-ea"/>
                    <a:cs typeface="Consolas" panose="020B0609020204030204" pitchFamily="49" charset="0"/>
                  </a:rPr>
                  <a:t>链接</a:t>
                </a:r>
                <a:r>
                  <a:rPr lang="zh-CN" altLang="en-US" dirty="0">
                    <a:solidFill>
                      <a:schemeClr val="bg2">
                        <a:lumMod val="75000"/>
                      </a:schemeClr>
                    </a:solidFill>
                    <a:latin typeface="+mn-ea"/>
                    <a:cs typeface="Consolas" panose="020B0609020204030204" pitchFamily="49" charset="0"/>
                  </a:rPr>
                  <a:t> 与 </a:t>
                </a:r>
                <a:r>
                  <a:rPr lang="zh-CN" altLang="en-US" b="1" dirty="0">
                    <a:solidFill>
                      <a:schemeClr val="bg2">
                        <a:lumMod val="75000"/>
                      </a:schemeClr>
                    </a:solidFill>
                    <a:latin typeface="+mn-ea"/>
                    <a:cs typeface="Consolas" panose="020B0609020204030204" pitchFamily="49" charset="0"/>
                  </a:rPr>
                  <a:t>重定位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E64B11C7-3206-4D84-97D1-B8C07E259F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5704113"/>
                <a:ext cx="10515600" cy="788759"/>
              </a:xfrm>
              <a:blipFill>
                <a:blip r:embed="rId3"/>
                <a:stretch>
                  <a:fillRect l="-1086" t="-126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705725-39F6-45B0-98CC-C4272A6F1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FB5A8-962C-4713-80BD-1277D7E30CA5}" type="slidenum">
              <a:rPr lang="zh-CN" altLang="en-US" smtClean="0"/>
              <a:t>11</a:t>
            </a:fld>
            <a:endParaRPr lang="zh-CN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9C23D0-ADAE-2A46-8392-BDB061DA27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6850" y="1384299"/>
            <a:ext cx="6718300" cy="408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9753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01E28D-2DB3-4964-BCB2-A1D02F040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j-ea"/>
              </a:rPr>
              <a:t>例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705725-39F6-45B0-98CC-C4272A6F1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FB5A8-962C-4713-80BD-1277D7E30CA5}" type="slidenum">
              <a:rPr lang="zh-CN" altLang="en-US" smtClean="0"/>
              <a:t>12</a:t>
            </a:fld>
            <a:endParaRPr lang="zh-CN" alt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4CAA408-BE3A-7940-B7BB-6A6452A811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5715000" cy="345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3827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01E28D-2DB3-4964-BCB2-A1D02F040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j-ea"/>
              </a:rPr>
              <a:t>例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705725-39F6-45B0-98CC-C4272A6F1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FB5A8-962C-4713-80BD-1277D7E30CA5}" type="slidenum">
              <a:rPr lang="zh-CN" altLang="en-US" smtClean="0"/>
              <a:t>13</a:t>
            </a:fld>
            <a:endParaRPr lang="zh-CN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E5DA93-4A9A-2C4B-89EF-ED80EA589F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8883144" cy="4665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733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01E28D-2DB3-4964-BCB2-A1D02F040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j-ea"/>
              </a:rPr>
              <a:t>数据传送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64B11C7-3206-4D84-97D1-B8C07E259F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mov </a:t>
            </a:r>
            <a:r>
              <a:rPr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类</a:t>
            </a:r>
          </a:p>
          <a:p>
            <a:pPr lvl="1"/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src </a:t>
            </a:r>
            <a:r>
              <a:rPr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和 </a:t>
            </a:r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dest </a:t>
            </a:r>
            <a:r>
              <a:rPr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不能同时是内存</a:t>
            </a:r>
          </a:p>
          <a:p>
            <a:pPr lvl="1"/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movabsq</a:t>
            </a:r>
            <a:r>
              <a:rPr lang="en-US" altLang="zh-CN" dirty="0">
                <a:latin typeface="+mn-ea"/>
                <a:cs typeface="Consolas" panose="020B0609020204030204" pitchFamily="49" charset="0"/>
              </a:rPr>
              <a:t> vs. </a:t>
            </a:r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movq</a:t>
            </a:r>
          </a:p>
          <a:p>
            <a:pPr lvl="2"/>
            <a:r>
              <a:rPr lang="zh-CN" alt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注意 </a:t>
            </a:r>
            <a:r>
              <a:rPr lang="en-US" altLang="zh-CN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movabsq </a:t>
            </a:r>
            <a:r>
              <a:rPr lang="zh-CN" alt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只能以寄存器为 </a:t>
            </a:r>
            <a:r>
              <a:rPr lang="en-US" altLang="zh-CN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dest</a:t>
            </a:r>
          </a:p>
          <a:p>
            <a:endParaRPr lang="en-US" altLang="zh-CN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movz </a:t>
            </a:r>
            <a:r>
              <a:rPr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与 </a:t>
            </a:r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movs </a:t>
            </a:r>
            <a:r>
              <a:rPr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类</a:t>
            </a:r>
          </a:p>
          <a:p>
            <a:pPr lvl="1"/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cltq </a:t>
            </a:r>
            <a:r>
              <a:rPr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等价于 </a:t>
            </a:r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movslq %eax, %rax</a:t>
            </a:r>
            <a:endParaRPr lang="zh-CN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zh-CN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总结 </a:t>
            </a:r>
            <a:r>
              <a:rPr lang="zh-CN" alt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高位清零</a:t>
            </a:r>
            <a:endParaRPr lang="en-US" altLang="zh-CN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endParaRPr lang="en-US" sz="1400">
              <a:latin typeface="TimesTen"/>
            </a:endParaRPr>
          </a:p>
          <a:p>
            <a:pPr marL="457200" lvl="1" indent="0">
              <a:buNone/>
            </a:pPr>
            <a:r>
              <a:rPr lang="en-US" sz="1400">
                <a:latin typeface="TimesTen"/>
              </a:rPr>
              <a:t>A</a:t>
            </a:r>
            <a:r>
              <a:rPr lang="en-US" sz="1400">
                <a:effectLst/>
                <a:latin typeface="TimesTen"/>
              </a:rPr>
              <a:t>ny instruction that </a:t>
            </a:r>
            <a:r>
              <a:rPr lang="en-US" sz="1400">
                <a:solidFill>
                  <a:srgbClr val="FF0000"/>
                </a:solidFill>
                <a:effectLst/>
                <a:latin typeface="TimesTen"/>
              </a:rPr>
              <a:t>generates a 32-bit value</a:t>
            </a:r>
          </a:p>
          <a:p>
            <a:pPr marL="457200" lvl="1" indent="0">
              <a:buNone/>
            </a:pPr>
            <a:r>
              <a:rPr lang="en-US" sz="1400">
                <a:solidFill>
                  <a:srgbClr val="FF0000"/>
                </a:solidFill>
                <a:effectLst/>
                <a:latin typeface="TimesTen"/>
              </a:rPr>
              <a:t>for a register</a:t>
            </a:r>
            <a:r>
              <a:rPr lang="en-US" sz="1400">
                <a:effectLst/>
                <a:latin typeface="TimesTen"/>
              </a:rPr>
              <a:t> also sets the high-order portion</a:t>
            </a:r>
          </a:p>
          <a:p>
            <a:pPr marL="457200" lvl="1" indent="0">
              <a:buNone/>
            </a:pPr>
            <a:r>
              <a:rPr lang="en-US" sz="1400">
                <a:effectLst/>
                <a:latin typeface="TimesTen"/>
              </a:rPr>
              <a:t>of the register to 0. </a:t>
            </a:r>
            <a:endParaRPr lang="en-US"/>
          </a:p>
          <a:p>
            <a:pPr lvl="1"/>
            <a:endParaRPr lang="en-US" altLang="zh-CN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为什么没有 </a:t>
            </a:r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movzlq?</a:t>
            </a:r>
          </a:p>
          <a:p>
            <a:endParaRPr lang="zh-CN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705725-39F6-45B0-98CC-C4272A6F1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FB5A8-962C-4713-80BD-1277D7E30CA5}" type="slidenum">
              <a:rPr lang="zh-CN" altLang="en-US" smtClean="0"/>
              <a:t>14</a:t>
            </a:fld>
            <a:endParaRPr lang="zh-CN" altLang="en-US"/>
          </a:p>
        </p:txBody>
      </p:sp>
      <p:pic>
        <p:nvPicPr>
          <p:cNvPr id="5" name="Content Placeholder 6">
            <a:extLst>
              <a:ext uri="{FF2B5EF4-FFF2-40B4-BE49-F238E27FC236}">
                <a16:creationId xmlns:a16="http://schemas.microsoft.com/office/drawing/2014/main" id="{492A5EAC-834B-C247-A354-F4E0A6A935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7229" y="81359"/>
            <a:ext cx="4273300" cy="18930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8E801CA-2CE4-1A42-8808-51C1DFD093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031415"/>
            <a:ext cx="5934529" cy="183494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FF70437-7AE7-5F43-A171-EDECFE1D77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4000" y="4001294"/>
            <a:ext cx="6696529" cy="2361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6068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01E28D-2DB3-4964-BCB2-A1D02F040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j-ea"/>
              </a:rPr>
              <a:t>例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705725-39F6-45B0-98CC-C4272A6F1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FB5A8-962C-4713-80BD-1277D7E30CA5}" type="slidenum">
              <a:rPr lang="zh-CN" altLang="en-US" smtClean="0"/>
              <a:t>15</a:t>
            </a:fld>
            <a:endParaRPr lang="zh-CN" alt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B39B3E1-E513-F446-958B-E4F483877B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5596402" cy="2554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6502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01E28D-2DB3-4964-BCB2-A1D02F040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j-ea"/>
              </a:rPr>
              <a:t>例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705725-39F6-45B0-98CC-C4272A6F1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FB5A8-962C-4713-80BD-1277D7E30CA5}" type="slidenum">
              <a:rPr lang="zh-CN" altLang="en-US" smtClean="0"/>
              <a:t>16</a:t>
            </a:fld>
            <a:endParaRPr lang="zh-CN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B75C5C-209A-CD43-B5E7-B32F6336F9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7"/>
            <a:ext cx="10633876" cy="3240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4727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01E28D-2DB3-4964-BCB2-A1D02F040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j-ea"/>
              </a:rPr>
              <a:t>例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705725-39F6-45B0-98CC-C4272A6F1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FB5A8-962C-4713-80BD-1277D7E30CA5}" type="slidenum">
              <a:rPr lang="zh-CN" altLang="en-US" smtClean="0"/>
              <a:t>17</a:t>
            </a:fld>
            <a:endParaRPr lang="zh-CN" alt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C471B04-5077-AD48-9841-FBF8FD2791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6438900" cy="332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9973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01E28D-2DB3-4964-BCB2-A1D02F040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j-ea"/>
              </a:rPr>
              <a:t>例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705725-39F6-45B0-98CC-C4272A6F1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FB5A8-962C-4713-80BD-1277D7E30CA5}" type="slidenum">
              <a:rPr lang="zh-CN" altLang="en-US" smtClean="0"/>
              <a:t>18</a:t>
            </a:fld>
            <a:endParaRPr lang="zh-CN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B43AA5-3F1A-7942-A173-11693B8C3B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9575800" cy="47625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92C4C66-8B3E-AA4A-A15C-C6F2EFC87694}"/>
              </a:ext>
            </a:extLst>
          </p:cNvPr>
          <p:cNvSpPr txBox="1"/>
          <p:nvPr/>
        </p:nvSpPr>
        <p:spPr>
          <a:xfrm>
            <a:off x="5000977" y="3158067"/>
            <a:ext cx="5303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先把 -4 表示成</a:t>
            </a:r>
            <a:r>
              <a:rPr lang="zh-CN" altLang="en-US">
                <a:solidFill>
                  <a:srgbClr val="FF0000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 </a:t>
            </a:r>
            <a:r>
              <a:rPr lang="en-US" altLang="zh-CN">
                <a:solidFill>
                  <a:srgbClr val="FF0000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32</a:t>
            </a:r>
            <a:r>
              <a:rPr lang="zh-CN" altLang="en-US">
                <a:solidFill>
                  <a:srgbClr val="FF0000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 位补码，然后符号扩展为 </a:t>
            </a:r>
            <a:r>
              <a:rPr lang="en-US" altLang="zh-CN">
                <a:solidFill>
                  <a:srgbClr val="FF0000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64</a:t>
            </a:r>
            <a:r>
              <a:rPr lang="zh-CN" altLang="en-US">
                <a:solidFill>
                  <a:srgbClr val="FF0000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 </a:t>
            </a:r>
            <a:r>
              <a:rPr lang="en-US" altLang="zh-CN">
                <a:solidFill>
                  <a:srgbClr val="FF0000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bit</a:t>
            </a:r>
            <a:endParaRPr lang="en-US">
              <a:solidFill>
                <a:srgbClr val="FF0000"/>
              </a:solidFill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068629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01E28D-2DB3-4964-BCB2-A1D02F040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j-ea"/>
              </a:rPr>
              <a:t>栈操作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64B11C7-3206-4D84-97D1-B8C07E259F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+mn-ea"/>
                <a:cs typeface="Consolas" panose="020B0609020204030204" pitchFamily="49" charset="0"/>
              </a:rPr>
              <a:t>栈上数据的排列顺序</a:t>
            </a:r>
            <a:endParaRPr lang="en-US" altLang="zh-CN" dirty="0">
              <a:latin typeface="+mn-ea"/>
              <a:cs typeface="Consolas" panose="020B0609020204030204" pitchFamily="49" charset="0"/>
            </a:endParaRPr>
          </a:p>
          <a:p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push = sub + mov    </a:t>
            </a:r>
            <a:r>
              <a:rPr lang="en-US" altLang="zh-CN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stk[++top] = val</a:t>
            </a:r>
          </a:p>
          <a:p>
            <a:pPr marL="0" indent="0">
              <a:buNone/>
            </a:pPr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  pop = mov + add    </a:t>
            </a:r>
            <a:r>
              <a:rPr lang="en-US" altLang="zh-CN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rec = stk[top--]</a:t>
            </a:r>
          </a:p>
          <a:p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pushq %rsp</a:t>
            </a:r>
          </a:p>
          <a:p>
            <a:pPr lvl="1"/>
            <a:r>
              <a:rPr lang="en-US" altLang="zh-CN" sz="15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  <a:hlinkClick r:id="rId3"/>
              </a:rPr>
              <a:t>https://stackoverflow.com/questions/65496576/is-it-specified-what-happens-when-the-stack-pointer-is-pushed-on-x64</a:t>
            </a:r>
            <a:endParaRPr lang="en-US" altLang="zh-CN" sz="1500" dirty="0">
              <a:solidFill>
                <a:schemeClr val="accent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altLang="zh-CN" sz="1500" dirty="0">
                <a:solidFill>
                  <a:srgbClr val="FF0000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The value pushed is the value of </a:t>
            </a:r>
            <a:r>
              <a:rPr lang="zh-CN" altLang="en-US" sz="1500" dirty="0">
                <a:solidFill>
                  <a:srgbClr val="FF0000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 </a:t>
            </a:r>
            <a:r>
              <a:rPr lang="en-US" altLang="zh-CN" sz="1500" dirty="0">
                <a:solidFill>
                  <a:srgbClr val="FF0000"/>
                </a:solidFill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%rsp </a:t>
            </a:r>
            <a:r>
              <a:rPr lang="en-US" altLang="zh-CN" sz="1500" dirty="0">
                <a:solidFill>
                  <a:srgbClr val="FF0000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before the push instruction.</a:t>
            </a:r>
          </a:p>
          <a:p>
            <a:pPr lvl="1"/>
            <a:r>
              <a:rPr lang="en-US" altLang="zh-CN" sz="1500" dirty="0">
                <a:solidFill>
                  <a:srgbClr val="FF0000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Same for push mem with an addressing mode involving RSP, like</a:t>
            </a:r>
            <a:r>
              <a:rPr lang="zh-CN" altLang="en-US" sz="1500" dirty="0">
                <a:solidFill>
                  <a:srgbClr val="FF0000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 </a:t>
            </a:r>
            <a:r>
              <a:rPr lang="en-US" altLang="zh-CN" sz="1500" dirty="0">
                <a:solidFill>
                  <a:srgbClr val="FF0000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 </a:t>
            </a:r>
            <a:r>
              <a:rPr lang="en-US" altLang="zh-CN" sz="1500" dirty="0">
                <a:solidFill>
                  <a:srgbClr val="FF0000"/>
                </a:solidFill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push 16(%rsp) </a:t>
            </a:r>
            <a:r>
              <a:rPr lang="en-US" altLang="zh-CN" sz="1500" dirty="0">
                <a:solidFill>
                  <a:srgbClr val="FF0000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to copy something already on the stack.</a:t>
            </a:r>
          </a:p>
          <a:p>
            <a:endParaRPr lang="en-US" altLang="zh-CN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%rsp + </a:t>
            </a:r>
            <a:r>
              <a:rPr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寻址</a:t>
            </a:r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访问栈上任意位置</a:t>
            </a:r>
            <a:endParaRPr lang="en-US" altLang="zh-CN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705725-39F6-45B0-98CC-C4272A6F1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FB5A8-962C-4713-80BD-1277D7E30CA5}" type="slidenum">
              <a:rPr lang="zh-CN" altLang="en-US" smtClean="0"/>
              <a:t>19</a:t>
            </a:fld>
            <a:endParaRPr lang="zh-CN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EAFB333-4C78-014C-A9A1-9A8A5DD335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8114" y="136525"/>
            <a:ext cx="4876800" cy="195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1549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2A8BB9-8098-4949-8912-15FD4FDAD9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585207"/>
            <a:ext cx="9144000" cy="2387600"/>
          </a:xfrm>
        </p:spPr>
        <p:txBody>
          <a:bodyPr/>
          <a:lstStyle/>
          <a:p>
            <a:r>
              <a:rPr lang="en-US">
                <a:latin typeface="DengXian Light" panose="02010600030101010101" pitchFamily="2" charset="-122"/>
                <a:ea typeface="DengXian Light" panose="02010600030101010101" pitchFamily="2" charset="-122"/>
              </a:rPr>
              <a:t>数据</a:t>
            </a:r>
          </a:p>
        </p:txBody>
      </p:sp>
    </p:spTree>
    <p:extLst>
      <p:ext uri="{BB962C8B-B14F-4D97-AF65-F5344CB8AC3E}">
        <p14:creationId xmlns:p14="http://schemas.microsoft.com/office/powerpoint/2010/main" val="39704936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01E28D-2DB3-4964-BCB2-A1D02F040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j-ea"/>
              </a:rPr>
              <a:t>运算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64B11C7-3206-4D84-97D1-B8C07E259F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+mn-ea"/>
                <a:cs typeface="Consolas" panose="020B0609020204030204" pitchFamily="49" charset="0"/>
              </a:rPr>
              <a:t>取地址操作 </a:t>
            </a:r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lea</a:t>
            </a:r>
          </a:p>
          <a:p>
            <a:r>
              <a:rPr lang="zh-CN" altLang="en-US" dirty="0">
                <a:latin typeface="+mn-ea"/>
                <a:cs typeface="Consolas" panose="020B0609020204030204" pitchFamily="49" charset="0"/>
              </a:rPr>
              <a:t>运算</a:t>
            </a:r>
          </a:p>
          <a:p>
            <a:pPr lvl="1"/>
            <a:r>
              <a:rPr lang="zh-CN" altLang="en-US" dirty="0">
                <a:latin typeface="+mn-ea"/>
                <a:cs typeface="Consolas" panose="020B0609020204030204" pitchFamily="49" charset="0"/>
              </a:rPr>
              <a:t>一元运算 </a:t>
            </a:r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inc</a:t>
            </a:r>
            <a:r>
              <a:rPr lang="en-US" altLang="zh-CN" dirty="0">
                <a:latin typeface="+mn-ea"/>
                <a:cs typeface="Consolas" panose="020B0609020204030204" pitchFamily="49" charset="0"/>
              </a:rPr>
              <a:t>, </a:t>
            </a:r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dec</a:t>
            </a:r>
            <a:r>
              <a:rPr lang="en-US" altLang="zh-CN" dirty="0">
                <a:latin typeface="+mn-ea"/>
                <a:cs typeface="Consolas" panose="020B0609020204030204" pitchFamily="49" charset="0"/>
              </a:rPr>
              <a:t>, </a:t>
            </a:r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neg</a:t>
            </a:r>
            <a:r>
              <a:rPr lang="en-US" altLang="zh-CN" dirty="0">
                <a:latin typeface="+mn-ea"/>
                <a:cs typeface="Consolas" panose="020B0609020204030204" pitchFamily="49" charset="0"/>
              </a:rPr>
              <a:t>, </a:t>
            </a:r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not</a:t>
            </a:r>
          </a:p>
          <a:p>
            <a:pPr lvl="1"/>
            <a:r>
              <a:rPr lang="zh-CN" altLang="en-US" dirty="0">
                <a:latin typeface="+mn-ea"/>
                <a:cs typeface="Consolas" panose="020B0609020204030204" pitchFamily="49" charset="0"/>
              </a:rPr>
              <a:t>二元运算 </a:t>
            </a:r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add</a:t>
            </a:r>
            <a:r>
              <a:rPr lang="en-US" altLang="zh-CN" dirty="0">
                <a:latin typeface="+mn-ea"/>
                <a:cs typeface="Consolas" panose="020B0609020204030204" pitchFamily="49" charset="0"/>
              </a:rPr>
              <a:t>, </a:t>
            </a:r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sub</a:t>
            </a:r>
            <a:r>
              <a:rPr lang="en-US" altLang="zh-CN" dirty="0">
                <a:latin typeface="+mn-ea"/>
                <a:cs typeface="Consolas" panose="020B0609020204030204" pitchFamily="49" charset="0"/>
              </a:rPr>
              <a:t>, </a:t>
            </a:r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imul</a:t>
            </a:r>
            <a:r>
              <a:rPr lang="en-US" altLang="zh-CN" dirty="0">
                <a:latin typeface="+mn-ea"/>
                <a:cs typeface="Consolas" panose="020B0609020204030204" pitchFamily="49" charset="0"/>
              </a:rPr>
              <a:t>, </a:t>
            </a:r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xor</a:t>
            </a:r>
            <a:r>
              <a:rPr lang="en-US" altLang="zh-CN" dirty="0">
                <a:latin typeface="+mn-ea"/>
                <a:cs typeface="Consolas" panose="020B0609020204030204" pitchFamily="49" charset="0"/>
              </a:rPr>
              <a:t>, </a:t>
            </a:r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or</a:t>
            </a:r>
            <a:r>
              <a:rPr lang="en-US" altLang="zh-CN" dirty="0">
                <a:latin typeface="+mn-ea"/>
                <a:cs typeface="Consolas" panose="020B0609020204030204" pitchFamily="49" charset="0"/>
              </a:rPr>
              <a:t>, </a:t>
            </a:r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and</a:t>
            </a:r>
          </a:p>
          <a:p>
            <a:pPr lvl="1"/>
            <a:r>
              <a:rPr lang="zh-CN" altLang="en-US" dirty="0">
                <a:latin typeface="+mn-ea"/>
                <a:cs typeface="Consolas" panose="020B0609020204030204" pitchFamily="49" charset="0"/>
              </a:rPr>
              <a:t>移位运算 </a:t>
            </a:r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sal</a:t>
            </a:r>
            <a:r>
              <a:rPr lang="en-US" altLang="zh-CN" dirty="0">
                <a:latin typeface="+mn-ea"/>
                <a:cs typeface="Consolas" panose="020B0609020204030204" pitchFamily="49" charset="0"/>
              </a:rPr>
              <a:t>, </a:t>
            </a:r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shl</a:t>
            </a:r>
            <a:r>
              <a:rPr lang="en-US" altLang="zh-CN" dirty="0">
                <a:latin typeface="+mn-ea"/>
                <a:cs typeface="Consolas" panose="020B0609020204030204" pitchFamily="49" charset="0"/>
              </a:rPr>
              <a:t>, </a:t>
            </a:r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sar</a:t>
            </a:r>
            <a:r>
              <a:rPr lang="en-US" altLang="zh-CN" dirty="0">
                <a:latin typeface="+mn-ea"/>
                <a:cs typeface="Consolas" panose="020B0609020204030204" pitchFamily="49" charset="0"/>
              </a:rPr>
              <a:t>, </a:t>
            </a:r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shr</a:t>
            </a:r>
          </a:p>
          <a:p>
            <a:pPr lvl="1"/>
            <a:r>
              <a:rPr lang="zh-CN" altLang="en-US" dirty="0">
                <a:latin typeface="+mn-ea"/>
                <a:cs typeface="Consolas" panose="020B0609020204030204" pitchFamily="49" charset="0"/>
              </a:rPr>
              <a:t>同时适用于无符号和补码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705725-39F6-45B0-98CC-C4272A6F1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FB5A8-962C-4713-80BD-1277D7E30CA5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12461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01E28D-2DB3-4964-BCB2-A1D02F040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j-ea"/>
              </a:rPr>
              <a:t>取址 </a:t>
            </a:r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lea</a:t>
            </a:r>
            <a:endParaRPr lang="zh-CN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64B11C7-3206-4D84-97D1-B8C07E259F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b="1" dirty="0">
                <a:latin typeface="+mn-ea"/>
                <a:cs typeface="Consolas" panose="020B0609020204030204" pitchFamily="49" charset="0"/>
              </a:rPr>
              <a:t>l</a:t>
            </a:r>
            <a:r>
              <a:rPr lang="en-US" altLang="zh-CN" dirty="0">
                <a:latin typeface="+mn-ea"/>
                <a:cs typeface="Consolas" panose="020B0609020204030204" pitchFamily="49" charset="0"/>
              </a:rPr>
              <a:t>oad </a:t>
            </a:r>
            <a:r>
              <a:rPr lang="en-US" altLang="zh-CN" b="1" dirty="0">
                <a:latin typeface="+mn-ea"/>
                <a:cs typeface="Consolas" panose="020B0609020204030204" pitchFamily="49" charset="0"/>
              </a:rPr>
              <a:t>e</a:t>
            </a:r>
            <a:r>
              <a:rPr lang="en-US" altLang="zh-CN" dirty="0">
                <a:latin typeface="+mn-ea"/>
                <a:cs typeface="Consolas" panose="020B0609020204030204" pitchFamily="49" charset="0"/>
              </a:rPr>
              <a:t>ffective </a:t>
            </a:r>
            <a:r>
              <a:rPr lang="en-US" altLang="zh-CN" b="1" dirty="0">
                <a:latin typeface="+mn-ea"/>
                <a:cs typeface="Consolas" panose="020B0609020204030204" pitchFamily="49" charset="0"/>
              </a:rPr>
              <a:t>a</a:t>
            </a:r>
            <a:r>
              <a:rPr lang="en-US" altLang="zh-CN" dirty="0">
                <a:latin typeface="+mn-ea"/>
                <a:cs typeface="Consolas" panose="020B0609020204030204" pitchFamily="49" charset="0"/>
              </a:rPr>
              <a:t>ddress</a:t>
            </a:r>
          </a:p>
          <a:p>
            <a:r>
              <a:rPr lang="en-US" altLang="zh-CN" dirty="0">
                <a:latin typeface="+mn-ea"/>
                <a:cs typeface="Consolas" panose="020B0609020204030204" pitchFamily="49" charset="0"/>
              </a:rPr>
              <a:t>dest </a:t>
            </a:r>
            <a:r>
              <a:rPr lang="zh-CN" altLang="en-US" dirty="0">
                <a:latin typeface="+mn-ea"/>
                <a:cs typeface="Consolas" panose="020B0609020204030204" pitchFamily="49" charset="0"/>
              </a:rPr>
              <a:t>必须是寄存器</a:t>
            </a:r>
          </a:p>
          <a:p>
            <a:endParaRPr lang="zh-CN" altLang="en-US" dirty="0">
              <a:latin typeface="+mn-ea"/>
              <a:cs typeface="Consolas" panose="020B0609020204030204" pitchFamily="49" charset="0"/>
            </a:endParaRPr>
          </a:p>
          <a:p>
            <a:r>
              <a:rPr lang="zh-CN" altLang="en-US" dirty="0">
                <a:latin typeface="+mn-ea"/>
                <a:cs typeface="Consolas" panose="020B0609020204030204" pitchFamily="49" charset="0"/>
              </a:rPr>
              <a:t>结合内存寻址：</a:t>
            </a:r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lea</a:t>
            </a:r>
            <a:r>
              <a:rPr lang="en-US" altLang="zh-CN" dirty="0">
                <a:latin typeface="+mn-ea"/>
                <a:cs typeface="Consolas" panose="020B0609020204030204" pitchFamily="49" charset="0"/>
              </a:rPr>
              <a:t> </a:t>
            </a:r>
            <a:r>
              <a:rPr lang="zh-CN" altLang="en-US" dirty="0">
                <a:latin typeface="+mn-ea"/>
                <a:cs typeface="Consolas" panose="020B0609020204030204" pitchFamily="49" charset="0"/>
              </a:rPr>
              <a:t>不会访问内存，因此 </a:t>
            </a:r>
            <a:r>
              <a:rPr lang="zh-CN" altLang="en-US" b="1" dirty="0">
                <a:latin typeface="+mn-ea"/>
                <a:cs typeface="Consolas" panose="020B0609020204030204" pitchFamily="49" charset="0"/>
              </a:rPr>
              <a:t>可以有非法地址</a:t>
            </a:r>
          </a:p>
          <a:p>
            <a:r>
              <a:rPr lang="zh-CN" altLang="en-US" dirty="0">
                <a:latin typeface="+mn-ea"/>
                <a:cs typeface="Consolas" panose="020B0609020204030204" pitchFamily="49" charset="0"/>
              </a:rPr>
              <a:t>用 </a:t>
            </a:r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lea</a:t>
            </a:r>
            <a:r>
              <a:rPr lang="en-US" altLang="zh-CN" dirty="0">
                <a:latin typeface="+mn-ea"/>
                <a:cs typeface="Consolas" panose="020B0609020204030204" pitchFamily="49" charset="0"/>
              </a:rPr>
              <a:t> </a:t>
            </a:r>
            <a:r>
              <a:rPr lang="zh-CN" altLang="en-US" dirty="0">
                <a:latin typeface="+mn-ea"/>
                <a:cs typeface="Consolas" panose="020B0609020204030204" pitchFamily="49" charset="0"/>
              </a:rPr>
              <a:t>计算加法和乘法</a:t>
            </a:r>
          </a:p>
          <a:p>
            <a:r>
              <a:rPr lang="en-US" altLang="zh-CN" dirty="0">
                <a:latin typeface="+mn-ea"/>
                <a:cs typeface="Consolas" panose="020B0609020204030204" pitchFamily="49" charset="0"/>
              </a:rPr>
              <a:t>Why use lea instead of add and imul?</a:t>
            </a:r>
          </a:p>
          <a:p>
            <a:pPr lvl="1"/>
            <a:r>
              <a:rPr lang="zh-CN" altLang="en-US" dirty="0">
                <a:latin typeface="+mn-ea"/>
                <a:cs typeface="Consolas" panose="020B0609020204030204" pitchFamily="49" charset="0"/>
              </a:rPr>
              <a:t>简洁（三元运算）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705725-39F6-45B0-98CC-C4272A6F1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FB5A8-962C-4713-80BD-1277D7E30CA5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86369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01E28D-2DB3-4964-BCB2-A1D02F040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j-ea"/>
                <a:cs typeface="Consolas" panose="020B0609020204030204" pitchFamily="49" charset="0"/>
              </a:rPr>
              <a:t>一元和二元运算</a:t>
            </a:r>
            <a:endParaRPr lang="zh-CN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64B11C7-3206-4D84-97D1-B8C07E259F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+mn-ea"/>
                <a:cs typeface="Consolas" panose="020B0609020204030204" pitchFamily="49" charset="0"/>
              </a:rPr>
              <a:t>一元运算 </a:t>
            </a:r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inc</a:t>
            </a:r>
            <a:r>
              <a:rPr lang="en-US" altLang="zh-CN" dirty="0">
                <a:latin typeface="+mn-ea"/>
                <a:cs typeface="Consolas" panose="020B0609020204030204" pitchFamily="49" charset="0"/>
              </a:rPr>
              <a:t>, </a:t>
            </a:r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dec</a:t>
            </a:r>
            <a:r>
              <a:rPr lang="en-US" altLang="zh-CN" dirty="0">
                <a:latin typeface="+mn-ea"/>
                <a:cs typeface="Consolas" panose="020B0609020204030204" pitchFamily="49" charset="0"/>
              </a:rPr>
              <a:t>, </a:t>
            </a:r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neg</a:t>
            </a:r>
            <a:r>
              <a:rPr lang="en-US" altLang="zh-CN" dirty="0">
                <a:latin typeface="+mn-ea"/>
                <a:cs typeface="Consolas" panose="020B0609020204030204" pitchFamily="49" charset="0"/>
              </a:rPr>
              <a:t>, </a:t>
            </a:r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not</a:t>
            </a:r>
          </a:p>
          <a:p>
            <a:r>
              <a:rPr lang="zh-CN" altLang="en-US" dirty="0">
                <a:latin typeface="+mn-ea"/>
                <a:cs typeface="Consolas" panose="020B0609020204030204" pitchFamily="49" charset="0"/>
              </a:rPr>
              <a:t>二元运算 </a:t>
            </a:r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add</a:t>
            </a:r>
            <a:r>
              <a:rPr lang="en-US" altLang="zh-CN" dirty="0">
                <a:latin typeface="+mn-ea"/>
                <a:cs typeface="Consolas" panose="020B0609020204030204" pitchFamily="49" charset="0"/>
              </a:rPr>
              <a:t>, </a:t>
            </a:r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sub</a:t>
            </a:r>
            <a:r>
              <a:rPr lang="en-US" altLang="zh-CN" dirty="0">
                <a:latin typeface="+mn-ea"/>
                <a:cs typeface="Consolas" panose="020B0609020204030204" pitchFamily="49" charset="0"/>
              </a:rPr>
              <a:t>, </a:t>
            </a:r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imul</a:t>
            </a:r>
            <a:r>
              <a:rPr lang="en-US" altLang="zh-CN" dirty="0">
                <a:latin typeface="+mn-ea"/>
                <a:cs typeface="Consolas" panose="020B0609020204030204" pitchFamily="49" charset="0"/>
              </a:rPr>
              <a:t>, </a:t>
            </a:r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xor</a:t>
            </a:r>
            <a:r>
              <a:rPr lang="en-US" altLang="zh-CN" dirty="0">
                <a:latin typeface="+mn-ea"/>
                <a:cs typeface="Consolas" panose="020B0609020204030204" pitchFamily="49" charset="0"/>
              </a:rPr>
              <a:t>, </a:t>
            </a:r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or</a:t>
            </a:r>
            <a:r>
              <a:rPr lang="en-US" altLang="zh-CN" dirty="0">
                <a:latin typeface="+mn-ea"/>
                <a:cs typeface="Consolas" panose="020B0609020204030204" pitchFamily="49" charset="0"/>
              </a:rPr>
              <a:t>, </a:t>
            </a:r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and</a:t>
            </a:r>
          </a:p>
          <a:p>
            <a:pPr marL="0" indent="0">
              <a:buNone/>
            </a:pPr>
            <a:endParaRPr lang="zh-CN" altLang="en-US" dirty="0">
              <a:latin typeface="+mn-ea"/>
              <a:cs typeface="Consolas" panose="020B0609020204030204" pitchFamily="49" charset="0"/>
            </a:endParaRPr>
          </a:p>
          <a:p>
            <a:r>
              <a:rPr lang="zh-CN" altLang="en-US" dirty="0">
                <a:latin typeface="+mn-ea"/>
                <a:cs typeface="Consolas" panose="020B0609020204030204" pitchFamily="49" charset="0"/>
              </a:rPr>
              <a:t>操作数的顺序与要求</a:t>
            </a:r>
          </a:p>
          <a:p>
            <a:pPr lvl="1"/>
            <a:r>
              <a:rPr lang="zh-CN" altLang="en-US" dirty="0">
                <a:latin typeface="+mn-ea"/>
                <a:cs typeface="Consolas" panose="020B0609020204030204" pitchFamily="49" charset="0"/>
              </a:rPr>
              <a:t>和 </a:t>
            </a:r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mov</a:t>
            </a:r>
            <a:r>
              <a:rPr lang="en-US" altLang="zh-CN" dirty="0">
                <a:latin typeface="+mn-ea"/>
                <a:cs typeface="Consolas" panose="020B0609020204030204" pitchFamily="49" charset="0"/>
              </a:rPr>
              <a:t> </a:t>
            </a:r>
            <a:r>
              <a:rPr lang="zh-CN" altLang="en-US" dirty="0">
                <a:latin typeface="+mn-ea"/>
                <a:cs typeface="Consolas" panose="020B0609020204030204" pitchFamily="49" charset="0"/>
              </a:rPr>
              <a:t>相同，两个操作数不能同为内存</a:t>
            </a:r>
          </a:p>
          <a:p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(xorq %rax, %rax) = (movl $0, %eax)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705725-39F6-45B0-98CC-C4272A6F1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FB5A8-962C-4713-80BD-1277D7E30CA5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90651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01E28D-2DB3-4964-BCB2-A1D02F040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j-ea"/>
                <a:cs typeface="Consolas" panose="020B0609020204030204" pitchFamily="49" charset="0"/>
              </a:rPr>
              <a:t>移位运算</a:t>
            </a:r>
            <a:endParaRPr lang="zh-CN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64B11C7-3206-4D84-97D1-B8C07E259F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操作数的顺序</a:t>
            </a:r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   salq %cl, %rax</a:t>
            </a:r>
            <a:endParaRPr lang="zh-CN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关于移位量</a:t>
            </a:r>
          </a:p>
          <a:p>
            <a:pPr lvl="1"/>
            <a:r>
              <a:rPr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立即数或单字节寄存器 </a:t>
            </a:r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%cl</a:t>
            </a:r>
          </a:p>
          <a:p>
            <a:pPr lvl="1"/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1 </a:t>
            </a:r>
            <a:r>
              <a:rPr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个字节，理论范围 </a:t>
            </a:r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0 ~ 255</a:t>
            </a:r>
          </a:p>
          <a:p>
            <a:pPr lvl="1"/>
            <a:r>
              <a:rPr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移位量过多的情况：</a:t>
            </a:r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C</a:t>
            </a:r>
            <a:r>
              <a:rPr lang="zh-CN" altLang="en-US" dirty="0">
                <a:latin typeface="+mn-ea"/>
                <a:cs typeface="Consolas" panose="020B0609020204030204" pitchFamily="49" charset="0"/>
              </a:rPr>
              <a:t> </a:t>
            </a:r>
            <a:r>
              <a:rPr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语言 </a:t>
            </a:r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未定义行为</a:t>
            </a:r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与 汇编语言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705725-39F6-45B0-98CC-C4272A6F1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FB5A8-962C-4713-80BD-1277D7E30CA5}" type="slidenum">
              <a:rPr lang="zh-CN" altLang="en-US" smtClean="0"/>
              <a:t>23</a:t>
            </a:fld>
            <a:endParaRPr lang="zh-CN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D5927A-9466-6D4C-B934-404036159E53}"/>
              </a:ext>
            </a:extLst>
          </p:cNvPr>
          <p:cNvSpPr txBox="1"/>
          <p:nvPr/>
        </p:nvSpPr>
        <p:spPr>
          <a:xfrm>
            <a:off x="2492810" y="4459111"/>
            <a:ext cx="756008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>
                <a:effectLst/>
                <a:latin typeface="TimesTen"/>
              </a:rPr>
              <a:t>With x86-64, a shift instruction operating on data values that are </a:t>
            </a:r>
            <a:r>
              <a:rPr lang="en-US" sz="1800">
                <a:effectLst/>
                <a:latin typeface="MTMIZ"/>
              </a:rPr>
              <a:t>w </a:t>
            </a:r>
            <a:r>
              <a:rPr lang="en-US" sz="1800">
                <a:effectLst/>
                <a:latin typeface="TimesTen"/>
              </a:rPr>
              <a:t>bits</a:t>
            </a:r>
          </a:p>
          <a:p>
            <a:r>
              <a:rPr lang="en-US" sz="1800">
                <a:effectLst/>
                <a:latin typeface="TimesTen"/>
              </a:rPr>
              <a:t>long determines the shift amount </a:t>
            </a:r>
            <a:r>
              <a:rPr lang="en-US" sz="1800">
                <a:solidFill>
                  <a:srgbClr val="FF0000"/>
                </a:solidFill>
                <a:effectLst/>
                <a:latin typeface="TimesTen"/>
              </a:rPr>
              <a:t>from the low-order </a:t>
            </a:r>
            <a:r>
              <a:rPr lang="en-US" sz="1800">
                <a:solidFill>
                  <a:srgbClr val="FF0000"/>
                </a:solidFill>
                <a:effectLst/>
                <a:latin typeface="MTMIZ"/>
              </a:rPr>
              <a:t>m </a:t>
            </a:r>
            <a:r>
              <a:rPr lang="en-US" sz="1800">
                <a:solidFill>
                  <a:srgbClr val="FF0000"/>
                </a:solidFill>
                <a:effectLst/>
                <a:latin typeface="TimesTen"/>
              </a:rPr>
              <a:t>bits</a:t>
            </a:r>
            <a:r>
              <a:rPr lang="en-US" sz="1800">
                <a:effectLst/>
                <a:latin typeface="TimesTen"/>
              </a:rPr>
              <a:t> of register </a:t>
            </a:r>
            <a:r>
              <a:rPr lang="en-US" sz="1800">
                <a:effectLst/>
                <a:latin typeface="ZztexMono"/>
              </a:rPr>
              <a:t>%cl</a:t>
            </a:r>
            <a:r>
              <a:rPr lang="en-US" sz="1800">
                <a:effectLst/>
                <a:latin typeface="TimesTen"/>
              </a:rPr>
              <a:t>,</a:t>
            </a:r>
          </a:p>
          <a:p>
            <a:r>
              <a:rPr lang="en-US" sz="1800">
                <a:effectLst/>
                <a:latin typeface="TimesTen"/>
              </a:rPr>
              <a:t>where 2</a:t>
            </a:r>
            <a:r>
              <a:rPr lang="en-US" sz="1800">
                <a:effectLst/>
                <a:latin typeface="MTMIZ"/>
              </a:rPr>
              <a:t>m </a:t>
            </a:r>
            <a:r>
              <a:rPr lang="en-US" sz="1800">
                <a:effectLst/>
                <a:latin typeface="MTSYN"/>
              </a:rPr>
              <a:t>= </a:t>
            </a:r>
            <a:r>
              <a:rPr lang="en-US" sz="1800">
                <a:effectLst/>
                <a:latin typeface="MTMIZ"/>
              </a:rPr>
              <a:t>w</a:t>
            </a:r>
            <a:r>
              <a:rPr lang="en-US" sz="1800">
                <a:effectLst/>
                <a:latin typeface="TimesTen"/>
              </a:rPr>
              <a:t>. The higher-order bits are ignored. So, for example, when</a:t>
            </a:r>
          </a:p>
          <a:p>
            <a:r>
              <a:rPr lang="en-US" sz="1800">
                <a:effectLst/>
                <a:latin typeface="TimesTen"/>
              </a:rPr>
              <a:t>register </a:t>
            </a:r>
            <a:r>
              <a:rPr lang="en-US" sz="1800">
                <a:effectLst/>
                <a:latin typeface="ZztexMono"/>
              </a:rPr>
              <a:t>%cl </a:t>
            </a:r>
            <a:r>
              <a:rPr lang="en-US" sz="1800">
                <a:effectLst/>
                <a:latin typeface="TimesTen"/>
              </a:rPr>
              <a:t>has hexadecimal value </a:t>
            </a:r>
            <a:r>
              <a:rPr lang="en-US" sz="1800">
                <a:effectLst/>
                <a:latin typeface="ZztexMono"/>
              </a:rPr>
              <a:t>0xFF</a:t>
            </a:r>
            <a:r>
              <a:rPr lang="en-US" sz="1800">
                <a:effectLst/>
                <a:latin typeface="TimesTen"/>
              </a:rPr>
              <a:t>, then instruction </a:t>
            </a:r>
            <a:r>
              <a:rPr lang="en-US" sz="1800">
                <a:effectLst/>
                <a:latin typeface="ZztexMono"/>
              </a:rPr>
              <a:t>salb </a:t>
            </a:r>
            <a:r>
              <a:rPr lang="en-US" sz="1800">
                <a:effectLst/>
                <a:latin typeface="TimesTen"/>
              </a:rPr>
              <a:t>would shift by 7,</a:t>
            </a:r>
          </a:p>
          <a:p>
            <a:r>
              <a:rPr lang="en-US" sz="1800">
                <a:effectLst/>
                <a:latin typeface="TimesTen"/>
              </a:rPr>
              <a:t>while </a:t>
            </a:r>
            <a:r>
              <a:rPr lang="en-US" sz="1800">
                <a:effectLst/>
                <a:latin typeface="ZztexMono"/>
              </a:rPr>
              <a:t>salw </a:t>
            </a:r>
            <a:r>
              <a:rPr lang="en-US" sz="1800">
                <a:effectLst/>
                <a:latin typeface="TimesTen"/>
              </a:rPr>
              <a:t>would shift by 15, </a:t>
            </a:r>
            <a:r>
              <a:rPr lang="en-US" sz="1800">
                <a:effectLst/>
                <a:latin typeface="ZztexMono"/>
              </a:rPr>
              <a:t>sall </a:t>
            </a:r>
            <a:r>
              <a:rPr lang="en-US" sz="1800">
                <a:effectLst/>
                <a:latin typeface="TimesTen"/>
              </a:rPr>
              <a:t>would shift by 31, and </a:t>
            </a:r>
            <a:r>
              <a:rPr lang="en-US" sz="1800">
                <a:effectLst/>
                <a:latin typeface="ZztexMono"/>
              </a:rPr>
              <a:t>salq </a:t>
            </a:r>
            <a:r>
              <a:rPr lang="en-US" sz="1800">
                <a:effectLst/>
                <a:latin typeface="TimesTen"/>
              </a:rPr>
              <a:t>would shift by 63.</a:t>
            </a:r>
          </a:p>
          <a:p>
            <a:pPr algn="ctr"/>
            <a:endParaRPr lang="en-US" sz="1800">
              <a:effectLst/>
              <a:latin typeface="TimesTen"/>
            </a:endParaRPr>
          </a:p>
          <a:p>
            <a:pPr algn="ctr"/>
            <a:r>
              <a:rPr lang="en-US" sz="1800">
                <a:effectLst/>
                <a:latin typeface="TimesTen"/>
              </a:rPr>
              <a:t>CSAPP, page 231 </a:t>
            </a:r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3125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2A8BB9-8098-4949-8912-15FD4FDAD9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585207"/>
            <a:ext cx="9144000" cy="2387600"/>
          </a:xfrm>
        </p:spPr>
        <p:txBody>
          <a:bodyPr/>
          <a:lstStyle/>
          <a:p>
            <a:r>
              <a:rPr lang="en-US">
                <a:latin typeface="DengXian Light" panose="02010600030101010101" pitchFamily="2" charset="-122"/>
                <a:ea typeface="DengXian Light" panose="02010600030101010101" pitchFamily="2" charset="-122"/>
              </a:rPr>
              <a:t>控制</a:t>
            </a:r>
          </a:p>
        </p:txBody>
      </p:sp>
    </p:spTree>
    <p:extLst>
      <p:ext uri="{BB962C8B-B14F-4D97-AF65-F5344CB8AC3E}">
        <p14:creationId xmlns:p14="http://schemas.microsoft.com/office/powerpoint/2010/main" val="16668309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01E28D-2DB3-4964-BCB2-A1D02F040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j-ea"/>
              </a:rPr>
              <a:t>回忆：运算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64B11C7-3206-4D84-97D1-B8C07E259F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+mn-ea"/>
                <a:cs typeface="Consolas" panose="020B0609020204030204" pitchFamily="49" charset="0"/>
              </a:rPr>
              <a:t>取地址操作 </a:t>
            </a:r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lea</a:t>
            </a:r>
          </a:p>
          <a:p>
            <a:r>
              <a:rPr lang="zh-CN" altLang="en-US" dirty="0">
                <a:latin typeface="+mn-ea"/>
                <a:cs typeface="Consolas" panose="020B0609020204030204" pitchFamily="49" charset="0"/>
              </a:rPr>
              <a:t>运算</a:t>
            </a:r>
          </a:p>
          <a:p>
            <a:pPr lvl="1"/>
            <a:r>
              <a:rPr lang="zh-CN" altLang="en-US" dirty="0">
                <a:latin typeface="+mn-ea"/>
                <a:cs typeface="Consolas" panose="020B0609020204030204" pitchFamily="49" charset="0"/>
              </a:rPr>
              <a:t>算术运算 </a:t>
            </a:r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add</a:t>
            </a:r>
            <a:r>
              <a:rPr lang="en-US" altLang="zh-CN" dirty="0">
                <a:latin typeface="+mn-ea"/>
                <a:cs typeface="Consolas" panose="020B0609020204030204" pitchFamily="49" charset="0"/>
              </a:rPr>
              <a:t>, </a:t>
            </a:r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sub</a:t>
            </a:r>
            <a:r>
              <a:rPr lang="en-US" altLang="zh-CN" dirty="0">
                <a:latin typeface="+mn-ea"/>
                <a:cs typeface="Consolas" panose="020B0609020204030204" pitchFamily="49" charset="0"/>
              </a:rPr>
              <a:t>, </a:t>
            </a:r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imul</a:t>
            </a:r>
            <a:r>
              <a:rPr lang="en-US" altLang="zh-CN" dirty="0">
                <a:latin typeface="+mn-ea"/>
                <a:cs typeface="Consolas" panose="020B0609020204030204" pitchFamily="49" charset="0"/>
              </a:rPr>
              <a:t>, </a:t>
            </a:r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neg</a:t>
            </a:r>
            <a:r>
              <a:rPr lang="en-US" altLang="zh-CN" dirty="0">
                <a:latin typeface="+mn-ea"/>
                <a:cs typeface="Consolas" panose="020B0609020204030204" pitchFamily="49" charset="0"/>
              </a:rPr>
              <a:t>, </a:t>
            </a:r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not</a:t>
            </a:r>
          </a:p>
          <a:p>
            <a:pPr lvl="1"/>
            <a:r>
              <a:rPr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逻辑运算 </a:t>
            </a:r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xor</a:t>
            </a:r>
            <a:r>
              <a:rPr lang="en-US" altLang="zh-CN" dirty="0">
                <a:latin typeface="+mn-ea"/>
                <a:cs typeface="Consolas" panose="020B0609020204030204" pitchFamily="49" charset="0"/>
              </a:rPr>
              <a:t>, </a:t>
            </a:r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or</a:t>
            </a:r>
            <a:r>
              <a:rPr lang="en-US" altLang="zh-CN" dirty="0">
                <a:latin typeface="+mn-ea"/>
                <a:cs typeface="Consolas" panose="020B0609020204030204" pitchFamily="49" charset="0"/>
              </a:rPr>
              <a:t>, </a:t>
            </a:r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and</a:t>
            </a:r>
          </a:p>
          <a:p>
            <a:pPr lvl="1"/>
            <a:r>
              <a:rPr lang="zh-CN" altLang="en-US" dirty="0">
                <a:latin typeface="+mn-ea"/>
                <a:cs typeface="Consolas" panose="020B0609020204030204" pitchFamily="49" charset="0"/>
              </a:rPr>
              <a:t>移位运算 </a:t>
            </a:r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sal</a:t>
            </a:r>
            <a:r>
              <a:rPr lang="en-US" altLang="zh-CN" dirty="0">
                <a:latin typeface="+mn-ea"/>
                <a:cs typeface="Consolas" panose="020B0609020204030204" pitchFamily="49" charset="0"/>
              </a:rPr>
              <a:t>, </a:t>
            </a:r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shl</a:t>
            </a:r>
            <a:r>
              <a:rPr lang="en-US" altLang="zh-CN" dirty="0">
                <a:latin typeface="+mn-ea"/>
                <a:cs typeface="Consolas" panose="020B0609020204030204" pitchFamily="49" charset="0"/>
              </a:rPr>
              <a:t>, </a:t>
            </a:r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sar</a:t>
            </a:r>
            <a:r>
              <a:rPr lang="en-US" altLang="zh-CN" dirty="0">
                <a:latin typeface="+mn-ea"/>
                <a:cs typeface="Consolas" panose="020B0609020204030204" pitchFamily="49" charset="0"/>
              </a:rPr>
              <a:t>, </a:t>
            </a:r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shr</a:t>
            </a:r>
          </a:p>
          <a:p>
            <a:pPr lvl="1"/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inc</a:t>
            </a:r>
            <a:r>
              <a:rPr lang="en-US" altLang="zh-CN" dirty="0">
                <a:latin typeface="+mn-ea"/>
                <a:cs typeface="Consolas" panose="020B0609020204030204" pitchFamily="49" charset="0"/>
              </a:rPr>
              <a:t>, </a:t>
            </a:r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dec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705725-39F6-45B0-98CC-C4272A6F1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FB5A8-962C-4713-80BD-1277D7E30CA5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92101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01E28D-2DB3-4964-BCB2-A1D02F040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j-ea"/>
              </a:rPr>
              <a:t>条件码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64B11C7-3206-4D84-97D1-B8C07E259F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条件码都只有一个 </a:t>
            </a:r>
            <a:r>
              <a:rPr lang="en-US" altLang="zh-CN" dirty="0"/>
              <a:t>bit</a:t>
            </a:r>
          </a:p>
          <a:p>
            <a:r>
              <a:rPr lang="zh-CN" altLang="en-US" dirty="0"/>
              <a:t>描述 </a:t>
            </a:r>
            <a:r>
              <a:rPr lang="zh-CN" altLang="en-US" b="1" dirty="0"/>
              <a:t>最近 </a:t>
            </a:r>
            <a:r>
              <a:rPr lang="zh-CN" altLang="en-US" dirty="0"/>
              <a:t>的运算的属性</a:t>
            </a:r>
            <a:endParaRPr lang="en-US" altLang="zh-CN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705725-39F6-45B0-98CC-C4272A6F1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FB5A8-962C-4713-80BD-1277D7E30CA5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72916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01E28D-2DB3-4964-BCB2-A1D02F040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j-ea"/>
              </a:rPr>
              <a:t>条件码的设置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64B11C7-3206-4D84-97D1-B8C07E259F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CN" altLang="en-US" dirty="0">
                <a:latin typeface="+mn-ea"/>
                <a:cs typeface="Consolas" panose="020B0609020204030204" pitchFamily="49" charset="0"/>
              </a:rPr>
              <a:t>算术运算（</a:t>
            </a:r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+-*/</a:t>
            </a:r>
            <a:r>
              <a:rPr lang="en-US" altLang="zh-CN" dirty="0">
                <a:latin typeface="+mn-ea"/>
                <a:cs typeface="Consolas" panose="020B0609020204030204" pitchFamily="49" charset="0"/>
              </a:rPr>
              <a:t>, </a:t>
            </a:r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neg</a:t>
            </a:r>
            <a:r>
              <a:rPr lang="en-US" altLang="zh-CN" dirty="0">
                <a:latin typeface="+mn-ea"/>
                <a:cs typeface="Consolas" panose="020B0609020204030204" pitchFamily="49" charset="0"/>
              </a:rPr>
              <a:t>, </a:t>
            </a:r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not</a:t>
            </a:r>
            <a:r>
              <a:rPr lang="zh-CN" altLang="en-US" dirty="0">
                <a:latin typeface="+mn-ea"/>
                <a:cs typeface="Consolas" panose="020B0609020204030204" pitchFamily="49" charset="0"/>
              </a:rPr>
              <a:t>）很好理解，直接看结果</a:t>
            </a:r>
          </a:p>
          <a:p>
            <a:r>
              <a:rPr lang="zh-CN" altLang="en-US" dirty="0">
                <a:latin typeface="+mn-ea"/>
                <a:cs typeface="Consolas" panose="020B0609020204030204" pitchFamily="49" charset="0"/>
              </a:rPr>
              <a:t>逻辑运算（</a:t>
            </a:r>
            <a:r>
              <a:rPr lang="en-US" altLang="zh-CN" dirty="0"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xor</a:t>
            </a:r>
            <a:r>
              <a:rPr lang="en-US" altLang="zh-CN" dirty="0">
                <a:latin typeface="+mn-ea"/>
                <a:cs typeface="Consolas" panose="020B0609020204030204" pitchFamily="49" charset="0"/>
              </a:rPr>
              <a:t>, </a:t>
            </a:r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or</a:t>
            </a:r>
            <a:r>
              <a:rPr lang="en-US" altLang="zh-CN" dirty="0">
                <a:latin typeface="+mn-ea"/>
                <a:cs typeface="Consolas" panose="020B0609020204030204" pitchFamily="49" charset="0"/>
              </a:rPr>
              <a:t>, </a:t>
            </a:r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and</a:t>
            </a:r>
            <a:r>
              <a:rPr lang="zh-CN" altLang="en-US" dirty="0">
                <a:latin typeface="+mn-ea"/>
                <a:cs typeface="Consolas" panose="020B0609020204030204" pitchFamily="49" charset="0"/>
              </a:rPr>
              <a:t>）</a:t>
            </a:r>
          </a:p>
          <a:p>
            <a:pPr lvl="1"/>
            <a:r>
              <a:rPr lang="zh-CN" altLang="en-US" dirty="0">
                <a:latin typeface="+mn-ea"/>
                <a:cs typeface="Consolas" panose="020B0609020204030204" pitchFamily="49" charset="0"/>
              </a:rPr>
              <a:t>进位 </a:t>
            </a:r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CF</a:t>
            </a:r>
            <a:r>
              <a:rPr lang="zh-CN" altLang="en-US" dirty="0">
                <a:latin typeface="+mn-ea"/>
                <a:cs typeface="Consolas" panose="020B0609020204030204" pitchFamily="49" charset="0"/>
              </a:rPr>
              <a:t>、溢出 </a:t>
            </a:r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OF</a:t>
            </a:r>
            <a:r>
              <a:rPr lang="zh-CN" altLang="en-US" dirty="0">
                <a:latin typeface="+mn-ea"/>
                <a:cs typeface="Consolas" panose="020B0609020204030204" pitchFamily="49" charset="0"/>
              </a:rPr>
              <a:t> 一定置 </a:t>
            </a:r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zh-CN" altLang="en-US" dirty="0">
                <a:latin typeface="+mn-ea"/>
                <a:cs typeface="Consolas" panose="020B0609020204030204" pitchFamily="49" charset="0"/>
              </a:rPr>
              <a:t>，零标志 </a:t>
            </a:r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ZF</a:t>
            </a:r>
            <a:r>
              <a:rPr lang="zh-CN" altLang="en-US" dirty="0">
                <a:latin typeface="+mn-ea"/>
                <a:cs typeface="Consolas" panose="020B0609020204030204" pitchFamily="49" charset="0"/>
              </a:rPr>
              <a:t>、符号标志</a:t>
            </a:r>
            <a:r>
              <a:rPr lang="en-US" altLang="zh-CN" dirty="0">
                <a:latin typeface="+mn-ea"/>
                <a:cs typeface="Consolas" panose="020B0609020204030204" pitchFamily="49" charset="0"/>
              </a:rPr>
              <a:t> </a:t>
            </a:r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SF </a:t>
            </a:r>
            <a:r>
              <a:rPr lang="zh-CN" altLang="en-US" dirty="0">
                <a:latin typeface="+mn-ea"/>
                <a:cs typeface="Consolas" panose="020B0609020204030204" pitchFamily="49" charset="0"/>
              </a:rPr>
              <a:t>看结果</a:t>
            </a:r>
            <a:endParaRPr lang="en-US" altLang="zh-CN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zh-CN" altLang="en-US" dirty="0">
                <a:latin typeface="+mn-ea"/>
                <a:cs typeface="Consolas" panose="020B0609020204030204" pitchFamily="49" charset="0"/>
              </a:rPr>
              <a:t>移位运算</a:t>
            </a:r>
          </a:p>
          <a:p>
            <a:pPr lvl="1"/>
            <a:r>
              <a:rPr lang="zh-CN" altLang="en-US" dirty="0">
                <a:latin typeface="+mn-ea"/>
                <a:cs typeface="Consolas" panose="020B0609020204030204" pitchFamily="49" charset="0"/>
              </a:rPr>
              <a:t>进位</a:t>
            </a:r>
            <a:r>
              <a:rPr lang="en-US" altLang="zh-CN" dirty="0">
                <a:latin typeface="+mn-ea"/>
                <a:cs typeface="Consolas" panose="020B0609020204030204" pitchFamily="49" charset="0"/>
              </a:rPr>
              <a:t> </a:t>
            </a:r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CF </a:t>
            </a:r>
            <a:r>
              <a:rPr lang="zh-CN" altLang="en-US" dirty="0">
                <a:latin typeface="+mn-ea"/>
                <a:cs typeface="Consolas" panose="020B0609020204030204" pitchFamily="49" charset="0"/>
              </a:rPr>
              <a:t>设置为最后一个被移出的位；溢出</a:t>
            </a:r>
            <a:r>
              <a:rPr lang="en-US" altLang="zh-CN" dirty="0">
                <a:latin typeface="+mn-ea"/>
                <a:cs typeface="Consolas" panose="020B0609020204030204" pitchFamily="49" charset="0"/>
              </a:rPr>
              <a:t> </a:t>
            </a:r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OF </a:t>
            </a:r>
            <a:r>
              <a:rPr lang="zh-CN" altLang="en-US" dirty="0">
                <a:latin typeface="+mn-ea"/>
                <a:cs typeface="Consolas" panose="020B0609020204030204" pitchFamily="49" charset="0"/>
              </a:rPr>
              <a:t>置为</a:t>
            </a:r>
            <a:r>
              <a:rPr lang="en-US" altLang="zh-CN" dirty="0">
                <a:latin typeface="+mn-ea"/>
                <a:cs typeface="Consolas" panose="020B0609020204030204" pitchFamily="49" charset="0"/>
              </a:rPr>
              <a:t> </a:t>
            </a:r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zh-CN" altLang="en-US" dirty="0">
                <a:latin typeface="+mn-ea"/>
                <a:cs typeface="Consolas" panose="020B0609020204030204" pitchFamily="49" charset="0"/>
              </a:rPr>
              <a:t>；</a:t>
            </a:r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ZF</a:t>
            </a:r>
            <a:r>
              <a:rPr lang="zh-CN" altLang="en-US" dirty="0">
                <a:latin typeface="+mn-ea"/>
                <a:cs typeface="Consolas" panose="020B0609020204030204" pitchFamily="49" charset="0"/>
              </a:rPr>
              <a:t>、</a:t>
            </a:r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SF </a:t>
            </a:r>
            <a:r>
              <a:rPr lang="zh-CN" altLang="en-US" dirty="0">
                <a:latin typeface="+mn-ea"/>
                <a:cs typeface="Consolas" panose="020B0609020204030204" pitchFamily="49" charset="0"/>
              </a:rPr>
              <a:t>看结果。</a:t>
            </a:r>
          </a:p>
          <a:p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inc</a:t>
            </a:r>
            <a:r>
              <a:rPr lang="en-US" altLang="zh-CN" dirty="0">
                <a:latin typeface="+mn-ea"/>
                <a:cs typeface="Consolas" panose="020B0609020204030204" pitchFamily="49" charset="0"/>
              </a:rPr>
              <a:t>, </a:t>
            </a:r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dec</a:t>
            </a:r>
            <a:endParaRPr lang="zh-CN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zh-CN" altLang="en-US" dirty="0">
                <a:latin typeface="+mn-ea"/>
                <a:cs typeface="Consolas" panose="020B0609020204030204" pitchFamily="49" charset="0"/>
              </a:rPr>
              <a:t>不会改变进位标志</a:t>
            </a:r>
          </a:p>
          <a:p>
            <a:endParaRPr lang="en-US" altLang="zh-CN" dirty="0">
              <a:latin typeface="+mn-ea"/>
              <a:cs typeface="Consolas" panose="020B0609020204030204" pitchFamily="49" charset="0"/>
            </a:endParaRPr>
          </a:p>
          <a:p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cmp (-) </a:t>
            </a:r>
            <a:r>
              <a:rPr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与 </a:t>
            </a:r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test (&amp;)</a:t>
            </a:r>
          </a:p>
          <a:p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(testq %rax, %rax) = (cmpq $0, %rax)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705725-39F6-45B0-98CC-C4272A6F1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FB5A8-962C-4713-80BD-1277D7E30CA5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18741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01E28D-2DB3-4964-BCB2-A1D02F040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j-ea"/>
              </a:rPr>
              <a:t>条件码的使用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64B11C7-3206-4D84-97D1-B8C07E259F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set </a:t>
            </a:r>
            <a:r>
              <a:rPr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指令</a:t>
            </a:r>
          </a:p>
          <a:p>
            <a:pPr lvl="1"/>
            <a:r>
              <a:rPr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目的是寄存器最低 </a:t>
            </a:r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byte</a:t>
            </a:r>
            <a:r>
              <a:rPr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 或</a:t>
            </a:r>
            <a:endParaRPr lang="en-US" altLang="zh-CN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r>
              <a:rPr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 内存中的一个 </a:t>
            </a:r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byte</a:t>
            </a:r>
          </a:p>
          <a:p>
            <a:pPr marL="0" indent="0">
              <a:buNone/>
            </a:pPr>
            <a:endParaRPr lang="en-US" altLang="zh-CN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jmp </a:t>
            </a:r>
            <a:r>
              <a:rPr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指令</a:t>
            </a:r>
          </a:p>
          <a:p>
            <a:pPr lvl="1"/>
            <a:r>
              <a:rPr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条件跳转只能是直接的</a:t>
            </a:r>
            <a:endParaRPr lang="en-US" altLang="zh-CN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jmp *%rax </a:t>
            </a:r>
            <a:r>
              <a:rPr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与 </a:t>
            </a:r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jmp *(%rax)</a:t>
            </a:r>
          </a:p>
          <a:p>
            <a:endParaRPr lang="zh-CN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结合 </a:t>
            </a:r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cmp </a:t>
            </a:r>
            <a:r>
              <a:rPr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和 </a:t>
            </a:r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test</a:t>
            </a:r>
          </a:p>
          <a:p>
            <a:endParaRPr lang="en-US" altLang="zh-CN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705725-39F6-45B0-98CC-C4272A6F1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FB5A8-962C-4713-80BD-1277D7E30CA5}" type="slidenum">
              <a:rPr lang="zh-CN" altLang="en-US" smtClean="0"/>
              <a:t>28</a:t>
            </a:fld>
            <a:endParaRPr lang="zh-CN" alt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315C445-D212-0D40-90CB-94D8B44CF2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2833" y="365125"/>
            <a:ext cx="6063208" cy="4140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2070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01E28D-2DB3-4964-BCB2-A1D02F040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j-ea"/>
              </a:rPr>
              <a:t>例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705725-39F6-45B0-98CC-C4272A6F1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FB5A8-962C-4713-80BD-1277D7E30CA5}" type="slidenum">
              <a:rPr lang="zh-CN" altLang="en-US" smtClean="0"/>
              <a:t>29</a:t>
            </a:fld>
            <a:endParaRPr lang="zh-CN" alt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C41F038-1FFC-0745-A796-2F668E6D40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4765" y="1690688"/>
            <a:ext cx="6662469" cy="22174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4A0ECB9-8099-6D4C-987A-D1A5DEBD7C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6515" y="4749773"/>
            <a:ext cx="8618967" cy="609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1993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01E28D-2DB3-4964-BCB2-A1D02F040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j-ea"/>
              </a:rPr>
              <a:t>关于第三章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64B11C7-3206-4D84-97D1-B8C07E259F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+mn-ea"/>
                <a:cs typeface="Consolas" panose="020B0609020204030204" pitchFamily="49" charset="0"/>
              </a:rPr>
              <a:t>回忆 </a:t>
            </a:r>
            <a:r>
              <a:rPr lang="en-US" altLang="zh-CN" b="1" dirty="0">
                <a:latin typeface="+mn-ea"/>
                <a:cs typeface="Consolas" panose="020B0609020204030204" pitchFamily="49" charset="0"/>
              </a:rPr>
              <a:t>C</a:t>
            </a:r>
            <a:r>
              <a:rPr lang="en-US" altLang="zh-CN" dirty="0">
                <a:latin typeface="+mn-ea"/>
                <a:cs typeface="Consolas" panose="020B0609020204030204" pitchFamily="49" charset="0"/>
              </a:rPr>
              <a:t>ompiler, </a:t>
            </a:r>
            <a:r>
              <a:rPr lang="en-US" altLang="zh-CN" b="1" dirty="0">
                <a:latin typeface="+mn-ea"/>
                <a:cs typeface="Consolas" panose="020B0609020204030204" pitchFamily="49" charset="0"/>
              </a:rPr>
              <a:t>A</a:t>
            </a:r>
            <a:r>
              <a:rPr lang="en-US" altLang="zh-CN" dirty="0">
                <a:latin typeface="+mn-ea"/>
                <a:cs typeface="Consolas" panose="020B0609020204030204" pitchFamily="49" charset="0"/>
              </a:rPr>
              <a:t>ssembler, </a:t>
            </a:r>
            <a:r>
              <a:rPr lang="en-US" altLang="zh-CN" b="1" dirty="0">
                <a:latin typeface="+mn-ea"/>
                <a:cs typeface="Consolas" panose="020B0609020204030204" pitchFamily="49" charset="0"/>
              </a:rPr>
              <a:t>L</a:t>
            </a:r>
            <a:r>
              <a:rPr lang="en-US" altLang="zh-CN" dirty="0">
                <a:latin typeface="+mn-ea"/>
                <a:cs typeface="Consolas" panose="020B0609020204030204" pitchFamily="49" charset="0"/>
              </a:rPr>
              <a:t>inker and </a:t>
            </a:r>
            <a:r>
              <a:rPr lang="en-US" altLang="zh-CN" b="1" dirty="0">
                <a:latin typeface="+mn-ea"/>
                <a:cs typeface="Consolas" panose="020B0609020204030204" pitchFamily="49" charset="0"/>
              </a:rPr>
              <a:t>L</a:t>
            </a:r>
            <a:r>
              <a:rPr lang="en-US" altLang="zh-CN" dirty="0">
                <a:latin typeface="+mn-ea"/>
                <a:cs typeface="Consolas" panose="020B0609020204030204" pitchFamily="49" charset="0"/>
              </a:rPr>
              <a:t>oader </a:t>
            </a:r>
            <a:r>
              <a:rPr lang="zh-CN" altLang="en-US" dirty="0">
                <a:latin typeface="+mn-ea"/>
                <a:cs typeface="Consolas" panose="020B0609020204030204" pitchFamily="49" charset="0"/>
              </a:rPr>
              <a:t>架构</a:t>
            </a:r>
            <a:endParaRPr lang="en-US" altLang="zh-CN" dirty="0">
              <a:latin typeface="+mn-ea"/>
              <a:cs typeface="Consolas" panose="020B0609020204030204" pitchFamily="49" charset="0"/>
            </a:endParaRPr>
          </a:p>
          <a:p>
            <a:pPr lvl="1"/>
            <a:r>
              <a:rPr lang="zh-CN" altLang="en-US" dirty="0">
                <a:latin typeface="+mn-ea"/>
                <a:cs typeface="Consolas" panose="020B0609020204030204" pitchFamily="49" charset="0"/>
              </a:rPr>
              <a:t>为什么设计这样的架构？</a:t>
            </a:r>
            <a:endParaRPr lang="en-US" altLang="zh-CN" dirty="0">
              <a:latin typeface="+mn-ea"/>
              <a:cs typeface="Consolas" panose="020B0609020204030204" pitchFamily="49" charset="0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705725-39F6-45B0-98CC-C4272A6F1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FB5A8-962C-4713-80BD-1277D7E30CA5}" type="slidenum">
              <a:rPr lang="zh-CN" altLang="en-US" smtClean="0"/>
              <a:t>3</a:t>
            </a:fld>
            <a:endParaRPr lang="zh-CN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5D2161-BD63-C546-ACDD-1805370F18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8955" y="4511922"/>
            <a:ext cx="7974089" cy="1980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7657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27CF32-83F4-40C8-99BE-3BC1073048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jmp</a:t>
            </a:r>
            <a:r>
              <a:rPr lang="zh-CN" altLang="en-US" dirty="0"/>
              <a:t> 的编码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B65D6CF-E522-460B-A09F-2AC7634143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 err="1">
                <a:latin typeface="Consolas" panose="020B0609020204030204" pitchFamily="49" charset="0"/>
                <a:cs typeface="Consolas" panose="020B0609020204030204" pitchFamily="49" charset="0"/>
              </a:rPr>
              <a:t>jmp</a:t>
            </a:r>
            <a:r>
              <a:rPr lang="zh-CN" altLang="en-US" dirty="0" err="1"/>
              <a:t> </a:t>
            </a:r>
            <a:r>
              <a:rPr lang="zh-CN" altLang="en-US" dirty="0"/>
              <a:t>指令的机器编码：</a:t>
            </a:r>
            <a:r>
              <a:rPr lang="en-US" altLang="zh-CN" b="1" dirty="0"/>
              <a:t>PC-relative</a:t>
            </a:r>
            <a:r>
              <a:rPr lang="zh-CN" altLang="en-US" b="1" dirty="0"/>
              <a:t> 编码</a:t>
            </a:r>
            <a:endParaRPr lang="en-US" altLang="zh-CN" b="1" dirty="0"/>
          </a:p>
          <a:p>
            <a:r>
              <a:rPr lang="zh-CN" altLang="en-US" b="1" dirty="0">
                <a:solidFill>
                  <a:schemeClr val="accent5">
                    <a:lumMod val="75000"/>
                  </a:schemeClr>
                </a:solidFill>
              </a:rPr>
              <a:t>编码</a:t>
            </a:r>
            <a:r>
              <a:rPr lang="zh-CN" altLang="en-US" b="1" dirty="0">
                <a:solidFill>
                  <a:srgbClr val="00B0F0"/>
                </a:solidFill>
              </a:rPr>
              <a:t> </a:t>
            </a:r>
            <a:r>
              <a:rPr lang="en-US" altLang="zh-CN" b="1" dirty="0"/>
              <a:t>+</a:t>
            </a:r>
            <a:r>
              <a:rPr lang="zh-CN" altLang="en-US" b="1" dirty="0"/>
              <a:t> </a:t>
            </a:r>
            <a:r>
              <a:rPr lang="en-US" altLang="zh-CN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jmp</a:t>
            </a:r>
            <a:r>
              <a:rPr lang="en-US" altLang="zh-CN" b="1" dirty="0" err="1">
                <a:solidFill>
                  <a:srgbClr val="FF0000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 </a:t>
            </a:r>
            <a:r>
              <a:rPr lang="zh-CN" altLang="en-US" b="1" dirty="0">
                <a:solidFill>
                  <a:srgbClr val="FF0000"/>
                </a:solidFill>
              </a:rPr>
              <a:t>后面那条指令的地址 </a:t>
            </a:r>
            <a:r>
              <a:rPr lang="en-US" altLang="zh-CN" b="1" dirty="0"/>
              <a:t>=</a:t>
            </a:r>
            <a:r>
              <a:rPr lang="zh-CN" altLang="en-US" b="1" dirty="0"/>
              <a:t> </a:t>
            </a:r>
            <a:r>
              <a:rPr lang="zh-CN" altLang="en-US" b="1" dirty="0">
                <a:solidFill>
                  <a:schemeClr val="accent6"/>
                </a:solidFill>
              </a:rPr>
              <a:t>目标地址</a:t>
            </a:r>
            <a:r>
              <a:rPr lang="en-US" altLang="zh-CN" b="1" dirty="0">
                <a:solidFill>
                  <a:schemeClr val="accent6"/>
                </a:solidFill>
              </a:rPr>
              <a:t>  </a:t>
            </a:r>
          </a:p>
          <a:p>
            <a:endParaRPr lang="en-US" altLang="zh-CN" b="1" dirty="0">
              <a:solidFill>
                <a:srgbClr val="00B050"/>
              </a:solidFill>
            </a:endParaRPr>
          </a:p>
          <a:p>
            <a:pPr marL="0" indent="0">
              <a:buNone/>
            </a:pPr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......</a:t>
            </a:r>
          </a:p>
          <a:p>
            <a:pPr marL="0" indent="0">
              <a:buNone/>
            </a:pPr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： </a:t>
            </a:r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eb </a:t>
            </a:r>
            <a:r>
              <a:rPr lang="en-US" altLang="zh-CN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03</a:t>
            </a:r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    </a:t>
            </a:r>
            <a:r>
              <a:rPr lang="en-US" altLang="zh-CN" dirty="0" err="1">
                <a:latin typeface="Consolas" panose="020B0609020204030204" pitchFamily="49" charset="0"/>
                <a:cs typeface="Consolas" panose="020B0609020204030204" pitchFamily="49" charset="0"/>
              </a:rPr>
              <a:t>jmp</a:t>
            </a:r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altLang="zh-CN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</a:t>
            </a:r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&lt;loop+0x</a:t>
            </a:r>
            <a:r>
              <a:rPr lang="en-US" altLang="zh-CN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</a:t>
            </a:r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altLang="zh-CN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5:  </a:t>
            </a:r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48 d1 f8                 </a:t>
            </a:r>
            <a:r>
              <a:rPr lang="en-US" altLang="zh-CN" dirty="0" err="1">
                <a:latin typeface="Consolas" panose="020B0609020204030204" pitchFamily="49" charset="0"/>
                <a:cs typeface="Consolas" panose="020B0609020204030204" pitchFamily="49" charset="0"/>
              </a:rPr>
              <a:t>sar</a:t>
            </a:r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    %</a:t>
            </a:r>
            <a:r>
              <a:rPr lang="en-US" altLang="zh-CN" dirty="0" err="1">
                <a:latin typeface="Consolas" panose="020B0609020204030204" pitchFamily="49" charset="0"/>
                <a:cs typeface="Consolas" panose="020B0609020204030204" pitchFamily="49" charset="0"/>
              </a:rPr>
              <a:t>rax</a:t>
            </a:r>
            <a:endParaRPr lang="en-US" altLang="zh-CN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CN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8:</a:t>
            </a:r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  48 85 c0                 test   %</a:t>
            </a:r>
            <a:r>
              <a:rPr lang="en-US" altLang="zh-CN" dirty="0" err="1">
                <a:latin typeface="Consolas" panose="020B0609020204030204" pitchFamily="49" charset="0"/>
                <a:cs typeface="Consolas" panose="020B0609020204030204" pitchFamily="49" charset="0"/>
              </a:rPr>
              <a:t>rax</a:t>
            </a:r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 ,%</a:t>
            </a:r>
            <a:r>
              <a:rPr lang="en-US" altLang="zh-CN" dirty="0" err="1">
                <a:latin typeface="Consolas" panose="020B0609020204030204" pitchFamily="49" charset="0"/>
                <a:cs typeface="Consolas" panose="020B0609020204030204" pitchFamily="49" charset="0"/>
              </a:rPr>
              <a:t>rax</a:t>
            </a:r>
            <a:endParaRPr lang="en-US" altLang="zh-CN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......</a:t>
            </a:r>
          </a:p>
          <a:p>
            <a:pPr marL="0" indent="0">
              <a:buNone/>
            </a:pPr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zh-CN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03</a:t>
            </a:r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 + </a:t>
            </a:r>
            <a:r>
              <a:rPr lang="en-US" altLang="zh-CN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altLang="zh-CN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</a:t>
            </a:r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4095478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27CF32-83F4-40C8-99BE-3BC1073048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jmp</a:t>
            </a:r>
            <a:r>
              <a:rPr lang="zh-CN" altLang="en-US" dirty="0"/>
              <a:t> 的编码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B65D6CF-E522-460B-A09F-2AC7634143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即使链接之后，这些指令重定位到了不同地址，仍有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b="1" dirty="0">
                <a:solidFill>
                  <a:srgbClr val="00B0F0"/>
                </a:solidFill>
              </a:rPr>
              <a:t>   </a:t>
            </a:r>
            <a:r>
              <a:rPr lang="zh-CN" altLang="en-US" b="1" dirty="0">
                <a:solidFill>
                  <a:srgbClr val="00B0F0"/>
                </a:solidFill>
              </a:rPr>
              <a:t>编码 </a:t>
            </a:r>
            <a:r>
              <a:rPr lang="en-US" altLang="zh-CN" b="1" dirty="0"/>
              <a:t>+ </a:t>
            </a:r>
            <a:r>
              <a:rPr lang="en-US" altLang="zh-CN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jmp</a:t>
            </a:r>
            <a:r>
              <a:rPr lang="zh-CN" altLang="en-US" b="1" dirty="0" err="1">
                <a:solidFill>
                  <a:srgbClr val="FF0000"/>
                </a:solidFill>
              </a:rPr>
              <a:t> </a:t>
            </a:r>
            <a:r>
              <a:rPr lang="zh-CN" altLang="en-US" b="1" dirty="0">
                <a:solidFill>
                  <a:srgbClr val="FF0000"/>
                </a:solidFill>
              </a:rPr>
              <a:t>后面那条指令的地址</a:t>
            </a:r>
            <a:r>
              <a:rPr lang="en-US" altLang="zh-CN" b="1" dirty="0">
                <a:solidFill>
                  <a:srgbClr val="FF0000"/>
                </a:solidFill>
              </a:rPr>
              <a:t> </a:t>
            </a:r>
            <a:r>
              <a:rPr lang="en-US" altLang="zh-CN" b="1" dirty="0"/>
              <a:t>= </a:t>
            </a:r>
            <a:r>
              <a:rPr lang="zh-CN" altLang="en-US" b="1" dirty="0">
                <a:solidFill>
                  <a:srgbClr val="00B050"/>
                </a:solidFill>
              </a:rPr>
              <a:t>目标地址 </a:t>
            </a:r>
            <a:r>
              <a:rPr lang="zh-CN" altLang="en-US" dirty="0"/>
              <a:t>成立</a:t>
            </a:r>
            <a:endParaRPr lang="en-US" altLang="zh-CN" b="1" dirty="0">
              <a:solidFill>
                <a:srgbClr val="00B050"/>
              </a:solidFill>
            </a:endParaRPr>
          </a:p>
          <a:p>
            <a:endParaRPr lang="en-US" altLang="zh-CN" dirty="0"/>
          </a:p>
          <a:p>
            <a:pPr marL="0" indent="0">
              <a:buNone/>
            </a:pPr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......</a:t>
            </a:r>
          </a:p>
          <a:p>
            <a:pPr marL="0" indent="0">
              <a:buNone/>
            </a:pPr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4004d3</a:t>
            </a:r>
            <a:r>
              <a:rPr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： </a:t>
            </a:r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eb </a:t>
            </a:r>
            <a:r>
              <a:rPr lang="en-US" altLang="zh-CN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03</a:t>
            </a:r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               </a:t>
            </a:r>
            <a:r>
              <a:rPr lang="en-US" altLang="zh-CN" dirty="0" err="1">
                <a:latin typeface="Consolas" panose="020B0609020204030204" pitchFamily="49" charset="0"/>
                <a:cs typeface="Consolas" panose="020B0609020204030204" pitchFamily="49" charset="0"/>
              </a:rPr>
              <a:t>jmp</a:t>
            </a:r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altLang="zh-CN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</a:t>
            </a:r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&lt;loop+0x</a:t>
            </a:r>
            <a:r>
              <a:rPr lang="en-US" altLang="zh-CN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</a:t>
            </a:r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altLang="zh-CN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4004d5:  </a:t>
            </a:r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48 d1 f8            %</a:t>
            </a:r>
            <a:r>
              <a:rPr lang="en-US" altLang="zh-CN" dirty="0" err="1">
                <a:latin typeface="Consolas" panose="020B0609020204030204" pitchFamily="49" charset="0"/>
                <a:cs typeface="Consolas" panose="020B0609020204030204" pitchFamily="49" charset="0"/>
              </a:rPr>
              <a:t>rax</a:t>
            </a:r>
            <a:endParaRPr lang="en-US" altLang="zh-CN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CN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4004d8:</a:t>
            </a:r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  48 85 c0            test   %</a:t>
            </a:r>
            <a:r>
              <a:rPr lang="en-US" altLang="zh-CN" dirty="0" err="1">
                <a:latin typeface="Consolas" panose="020B0609020204030204" pitchFamily="49" charset="0"/>
                <a:cs typeface="Consolas" panose="020B0609020204030204" pitchFamily="49" charset="0"/>
              </a:rPr>
              <a:t>rax</a:t>
            </a:r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 ,%</a:t>
            </a:r>
            <a:r>
              <a:rPr lang="en-US" altLang="zh-CN" dirty="0" err="1">
                <a:latin typeface="Consolas" panose="020B0609020204030204" pitchFamily="49" charset="0"/>
                <a:cs typeface="Consolas" panose="020B0609020204030204" pitchFamily="49" charset="0"/>
              </a:rPr>
              <a:t>rax</a:t>
            </a:r>
            <a:endParaRPr lang="en-US" altLang="zh-CN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......</a:t>
            </a:r>
          </a:p>
          <a:p>
            <a:pPr lvl="1"/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4603663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616E4F-736A-4170-98EA-31B3982997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zh-CN" altLang="en-US"/>
              <a:t>练习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F11ECC2-2623-4919-AFE3-2E2C6D1A55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749" y="1151843"/>
            <a:ext cx="10539789" cy="1942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2911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616E4F-736A-4170-98EA-31B3982997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zh-CN" altLang="en-US"/>
              <a:t>练习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F11ECC2-2623-4919-AFE3-2E2C6D1A55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749" y="1151843"/>
            <a:ext cx="10539789" cy="194298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A0AF10B-CA20-704A-AEFF-A5DF3ABE7846}"/>
              </a:ext>
            </a:extLst>
          </p:cNvPr>
          <p:cNvSpPr txBox="1"/>
          <p:nvPr/>
        </p:nvSpPr>
        <p:spPr>
          <a:xfrm>
            <a:off x="7642578" y="1151843"/>
            <a:ext cx="3802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FF0000"/>
                </a:solidFill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13490086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01E28D-2DB3-4964-BCB2-A1D02F040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j-ea"/>
              </a:rPr>
              <a:t>手动编译指南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E64B11C7-3206-4D84-97D1-B8C07E259F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CN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C</a:t>
                </a:r>
                <a:r>
                  <a:rPr lang="zh-CN" alt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 代码 </a:t>
                </a:r>
                <a14:m>
                  <m:oMath xmlns:m="http://schemas.openxmlformats.org/officeDocument/2006/math">
                    <m:r>
                      <a:rPr lang="zh-CN" altLang="en-US" i="1" dirty="0">
                        <a:latin typeface="Cambria Math" panose="02040503050406030204" pitchFamily="18" charset="0"/>
                        <a:cs typeface="Consolas" panose="020B0609020204030204" pitchFamily="49" charset="0"/>
                      </a:rPr>
                      <m:t>→</m:t>
                    </m:r>
                  </m:oMath>
                </a14:m>
                <a:r>
                  <a:rPr lang="en-US" altLang="zh-CN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:r>
                  <a:rPr lang="zh-CN" alt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含 </a:t>
                </a:r>
                <a:r>
                  <a:rPr lang="en-US" altLang="zh-CN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goto</a:t>
                </a:r>
                <a:r>
                  <a:rPr lang="zh-CN" alt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 的 </a:t>
                </a:r>
                <a:r>
                  <a:rPr lang="en-US" altLang="zh-CN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C </a:t>
                </a:r>
                <a:r>
                  <a:rPr lang="zh-CN" alt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代码 </a:t>
                </a:r>
                <a14:m>
                  <m:oMath xmlns:m="http://schemas.openxmlformats.org/officeDocument/2006/math">
                    <m:r>
                      <a:rPr lang="zh-CN" altLang="en-US" i="1" dirty="0">
                        <a:latin typeface="Cambria Math" panose="02040503050406030204" pitchFamily="18" charset="0"/>
                        <a:cs typeface="Consolas" panose="020B0609020204030204" pitchFamily="49" charset="0"/>
                      </a:rPr>
                      <m:t>→</m:t>
                    </m:r>
                  </m:oMath>
                </a14:m>
                <a:r>
                  <a:rPr lang="en-US" altLang="zh-CN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:r>
                  <a:rPr lang="zh-CN" alt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汇编</a:t>
                </a:r>
                <a:endParaRPr lang="en-US" altLang="zh-CN" dirty="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  <a:p>
                <a:endParaRPr lang="en-US" altLang="zh-CN" dirty="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  <a:p>
                <a:endParaRPr lang="en-US" altLang="zh-CN" dirty="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  <a:p>
                <a:endParaRPr lang="en-US" altLang="zh-CN" dirty="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  <a:p>
                <a:r>
                  <a:rPr lang="zh-CN" alt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         </a:t>
                </a:r>
                <a14:m>
                  <m:oMath xmlns:m="http://schemas.openxmlformats.org/officeDocument/2006/math">
                    <m:r>
                      <a:rPr lang="zh-CN" altLang="en-US" i="1" dirty="0">
                        <a:latin typeface="Cambria Math" panose="02040503050406030204" pitchFamily="18" charset="0"/>
                        <a:cs typeface="Consolas" panose="020B0609020204030204" pitchFamily="49" charset="0"/>
                      </a:rPr>
                      <m:t>→</m:t>
                    </m:r>
                  </m:oMath>
                </a14:m>
                <a:r>
                  <a:rPr lang="zh-CN" alt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               </a:t>
                </a:r>
                <a14:m>
                  <m:oMath xmlns:m="http://schemas.openxmlformats.org/officeDocument/2006/math">
                    <m:r>
                      <a:rPr lang="zh-CN" altLang="en-US" i="1" dirty="0">
                        <a:latin typeface="Cambria Math" panose="02040503050406030204" pitchFamily="18" charset="0"/>
                        <a:cs typeface="Consolas" panose="020B0609020204030204" pitchFamily="49" charset="0"/>
                      </a:rPr>
                      <m:t>→</m:t>
                    </m:r>
                  </m:oMath>
                </a14:m>
                <a:endParaRPr lang="en-US" altLang="zh-CN" dirty="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E64B11C7-3206-4D84-97D1-B8C07E259F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705725-39F6-45B0-98CC-C4272A6F1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FB5A8-962C-4713-80BD-1277D7E30CA5}" type="slidenum">
              <a:rPr lang="zh-CN" altLang="en-US" smtClean="0"/>
              <a:t>34</a:t>
            </a:fld>
            <a:endParaRPr lang="zh-CN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2E7606-69B7-FD4F-B71C-3F2B688EB7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296" y="3372644"/>
            <a:ext cx="2095500" cy="1257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81BCCF3-21E9-1444-8C9A-B296DF8A01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3293" y="2973729"/>
            <a:ext cx="2578100" cy="2438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60F985C-EF07-4649-982E-E53CE4FC61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3063" y="2544300"/>
            <a:ext cx="5025403" cy="3297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6072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01E28D-2DB3-4964-BCB2-A1D02F040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j-ea"/>
              </a:rPr>
              <a:t>条件传送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E64B11C7-3206-4D84-97D1-B8C07E259F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r>
                  <a:rPr lang="en-US" altLang="zh-CN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cmov </a:t>
                </a:r>
                <a:r>
                  <a:rPr lang="zh-CN" alt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指令</a:t>
                </a:r>
                <a:endParaRPr lang="en-US" altLang="zh-CN" dirty="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  <a:p>
                <a:pPr lvl="1"/>
                <a:r>
                  <a:rPr lang="en-US" altLang="zh-CN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dest </a:t>
                </a:r>
                <a:r>
                  <a:rPr lang="zh-CN" alt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只能是寄存器</a:t>
                </a:r>
                <a:endParaRPr lang="en-US" altLang="zh-CN" dirty="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  <a:p>
                <a:pPr lvl="1"/>
                <a:r>
                  <a:rPr lang="zh-CN" alt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不能传送单字节</a:t>
                </a:r>
              </a:p>
              <a:p>
                <a:r>
                  <a:rPr lang="zh-CN" alt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与条件控制的对比                       </a:t>
                </a:r>
              </a:p>
              <a:p>
                <a:pPr lvl="1"/>
                <a:r>
                  <a:rPr lang="zh-CN" alt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适用情况更少                              </a:t>
                </a:r>
                <a14:m>
                  <m:oMath xmlns:m="http://schemas.openxmlformats.org/officeDocument/2006/math">
                    <m:r>
                      <a:rPr lang="zh-CN" altLang="en-US" i="1" dirty="0">
                        <a:latin typeface="Cambria Math" panose="02040503050406030204" pitchFamily="18" charset="0"/>
                        <a:cs typeface="Consolas" panose="020B0609020204030204" pitchFamily="49" charset="0"/>
                      </a:rPr>
                      <m:t>↓</m:t>
                    </m:r>
                  </m:oMath>
                </a14:m>
                <a:r>
                  <a:rPr lang="zh-CN" alt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                     </a:t>
                </a:r>
              </a:p>
              <a:p>
                <a:pPr lvl="1"/>
                <a:r>
                  <a:rPr lang="zh-CN" altLang="en-US" b="1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有时 </a:t>
                </a:r>
                <a:r>
                  <a:rPr lang="zh-CN" alt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性能更好                         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E64B11C7-3206-4D84-97D1-B8C07E259F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705725-39F6-45B0-98CC-C4272A6F1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FB5A8-962C-4713-80BD-1277D7E30CA5}" type="slidenum">
              <a:rPr lang="zh-CN" altLang="en-US" smtClean="0"/>
              <a:t>35</a:t>
            </a:fld>
            <a:endParaRPr lang="zh-CN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0D79F20-DDE7-5142-ACFD-569E414B1E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9544" y="2245122"/>
            <a:ext cx="3873500" cy="469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2557AA5-CF8E-D045-92CC-EAF3994306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1346" y="3079539"/>
            <a:ext cx="204470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65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EB823C4-E562-B24F-8853-DE3BB4DE8D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1170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01E28D-2DB3-4964-BCB2-A1D02F040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j-ea"/>
              </a:rPr>
              <a:t>条件传送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64B11C7-3206-4D84-97D1-B8C07E259F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关键问题</a:t>
            </a:r>
            <a:endParaRPr lang="en-US" altLang="zh-CN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先算再判断</a:t>
            </a:r>
            <a:endParaRPr lang="en-US" altLang="zh-CN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两个表达式都会执行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705725-39F6-45B0-98CC-C4272A6F1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FB5A8-962C-4713-80BD-1277D7E30CA5}" type="slidenum">
              <a:rPr lang="zh-CN" altLang="en-US" smtClean="0"/>
              <a:t>37</a:t>
            </a:fld>
            <a:endParaRPr lang="zh-CN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557AA5-CF8E-D045-92CC-EAF3994306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2635" y="1973228"/>
            <a:ext cx="204470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7569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01E28D-2DB3-4964-BCB2-A1D02F040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j-ea"/>
              </a:rPr>
              <a:t>例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705725-39F6-45B0-98CC-C4272A6F1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FB5A8-962C-4713-80BD-1277D7E30CA5}" type="slidenum">
              <a:rPr lang="zh-CN" altLang="en-US" smtClean="0"/>
              <a:t>38</a:t>
            </a:fld>
            <a:endParaRPr lang="zh-CN" alt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76ECFE3-95AE-6B45-9EA0-CA6FC608A4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562100"/>
            <a:ext cx="9702800" cy="529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29128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01E28D-2DB3-4964-BCB2-A1D02F040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j-ea"/>
              </a:rPr>
              <a:t>例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705725-39F6-45B0-98CC-C4272A6F1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FB5A8-962C-4713-80BD-1277D7E30CA5}" type="slidenum">
              <a:rPr lang="zh-CN" altLang="en-US" smtClean="0"/>
              <a:t>39</a:t>
            </a:fld>
            <a:endParaRPr lang="zh-CN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5A9BEF-692E-5740-852F-9A40E5CE79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09751"/>
            <a:ext cx="6872529" cy="5111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3671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01E28D-2DB3-4964-BCB2-A1D02F040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j-ea"/>
              </a:rPr>
              <a:t>指令集架构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E64B11C7-3206-4D84-97D1-B8C07E259F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zh-CN" altLang="en-US" dirty="0">
                    <a:latin typeface="+mn-ea"/>
                    <a:cs typeface="Consolas" panose="020B0609020204030204" pitchFamily="49" charset="0"/>
                  </a:rPr>
                  <a:t>定义处理器状态、指令格式和指令对状态的影响</a:t>
                </a:r>
                <a:endParaRPr lang="en-US" altLang="zh-CN" dirty="0">
                  <a:latin typeface="+mn-ea"/>
                  <a:cs typeface="Consolas" panose="020B0609020204030204" pitchFamily="49" charset="0"/>
                </a:endParaRPr>
              </a:p>
              <a:p>
                <a:r>
                  <a:rPr lang="en-US" altLang="zh-CN" dirty="0">
                    <a:latin typeface="+mn-ea"/>
                    <a:cs typeface="Consolas" panose="020B0609020204030204" pitchFamily="49" charset="0"/>
                  </a:rPr>
                  <a:t>The hardware/software </a:t>
                </a:r>
                <a:r>
                  <a:rPr lang="en-US" altLang="zh-CN" b="1" dirty="0">
                    <a:latin typeface="+mn-ea"/>
                    <a:cs typeface="Consolas" panose="020B0609020204030204" pitchFamily="49" charset="0"/>
                  </a:rPr>
                  <a:t>interface</a:t>
                </a:r>
              </a:p>
              <a:p>
                <a:r>
                  <a:rPr lang="en-US" altLang="zh-CN" dirty="0">
                    <a:latin typeface="+mn-ea"/>
                    <a:cs typeface="Consolas" panose="020B0609020204030204" pitchFamily="49" charset="0"/>
                  </a:rPr>
                  <a:t>Examples</a:t>
                </a:r>
              </a:p>
              <a:p>
                <a:pPr lvl="1"/>
                <a:r>
                  <a:rPr lang="en-US" altLang="zh-CN" dirty="0">
                    <a:latin typeface="+mn-ea"/>
                    <a:cs typeface="Consolas" panose="020B0609020204030204" pitchFamily="49" charset="0"/>
                  </a:rPr>
                  <a:t>IA32, </a:t>
                </a:r>
                <a:r>
                  <a:rPr lang="en-US" altLang="zh-CN" dirty="0">
                    <a:solidFill>
                      <a:srgbClr val="FF0000"/>
                    </a:solidFill>
                    <a:latin typeface="+mn-ea"/>
                    <a:cs typeface="Consolas" panose="020B0609020204030204" pitchFamily="49" charset="0"/>
                  </a:rPr>
                  <a:t>AMD64</a:t>
                </a:r>
                <a:r>
                  <a:rPr lang="zh-CN" altLang="en-US" dirty="0">
                    <a:solidFill>
                      <a:srgbClr val="FF0000"/>
                    </a:solidFill>
                    <a:latin typeface="+mn-ea"/>
                    <a:cs typeface="Consolas" panose="020B0609020204030204" pitchFamily="49" charset="0"/>
                  </a:rPr>
                  <a:t> </a:t>
                </a:r>
                <a:r>
                  <a:rPr lang="en-US" altLang="zh-CN" dirty="0">
                    <a:solidFill>
                      <a:srgbClr val="FF0000"/>
                    </a:solidFill>
                    <a:latin typeface="+mn-ea"/>
                    <a:cs typeface="Consolas" panose="020B0609020204030204" pitchFamily="49" charset="0"/>
                  </a:rPr>
                  <a:t>(x86-64)</a:t>
                </a:r>
                <a:r>
                  <a:rPr lang="en-US" altLang="zh-CN" dirty="0">
                    <a:latin typeface="+mn-ea"/>
                    <a:cs typeface="Consolas" panose="020B0609020204030204" pitchFamily="49" charset="0"/>
                  </a:rPr>
                  <a:t>,</a:t>
                </a:r>
                <a:r>
                  <a:rPr lang="en-US" altLang="zh-CN" dirty="0">
                    <a:solidFill>
                      <a:srgbClr val="FF0000"/>
                    </a:solidFill>
                    <a:latin typeface="+mn-ea"/>
                    <a:cs typeface="Consolas" panose="020B0609020204030204" pitchFamily="49" charset="0"/>
                  </a:rPr>
                  <a:t> </a:t>
                </a:r>
                <a:r>
                  <a:rPr lang="en-US" altLang="zh-CN" dirty="0">
                    <a:latin typeface="+mn-ea"/>
                    <a:cs typeface="Consolas" panose="020B0609020204030204" pitchFamily="49" charset="0"/>
                  </a:rPr>
                  <a:t>ARM64, RISC-V, etc.</a:t>
                </a:r>
              </a:p>
              <a:p>
                <a:endParaRPr lang="en-US" altLang="zh-CN" dirty="0">
                  <a:latin typeface="+mn-ea"/>
                  <a:cs typeface="Consolas" panose="020B0609020204030204" pitchFamily="49" charset="0"/>
                </a:endParaRPr>
              </a:p>
              <a:p>
                <a:r>
                  <a:rPr lang="en-US" altLang="zh-CN" dirty="0">
                    <a:latin typeface="+mn-ea"/>
                    <a:cs typeface="Consolas" panose="020B0609020204030204" pitchFamily="49" charset="0"/>
                  </a:rPr>
                  <a:t>ISA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onsolas" panose="020B0609020204030204" pitchFamily="49" charset="0"/>
                      </a:rPr>
                      <m:t>≠</m:t>
                    </m:r>
                  </m:oMath>
                </a14:m>
                <a:r>
                  <a:rPr lang="en-US" altLang="zh-CN" dirty="0">
                    <a:latin typeface="+mn-ea"/>
                    <a:cs typeface="Consolas" panose="020B0609020204030204" pitchFamily="49" charset="0"/>
                  </a:rPr>
                  <a:t> </a:t>
                </a:r>
                <a:r>
                  <a:rPr lang="zh-CN" altLang="en-US" dirty="0">
                    <a:latin typeface="+mn-ea"/>
                    <a:cs typeface="Consolas" panose="020B0609020204030204" pitchFamily="49" charset="0"/>
                  </a:rPr>
                  <a:t>汇编语言</a:t>
                </a:r>
                <a:endParaRPr lang="en-US" altLang="zh-CN" dirty="0">
                  <a:latin typeface="+mn-ea"/>
                  <a:cs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E64B11C7-3206-4D84-97D1-B8C07E259F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705725-39F6-45B0-98CC-C4272A6F1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FB5A8-962C-4713-80BD-1277D7E30CA5}" type="slidenum">
              <a:rPr lang="zh-CN" altLang="en-US" smtClean="0"/>
              <a:t>4</a:t>
            </a:fld>
            <a:endParaRPr lang="zh-CN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D5EA0D-5AF8-9F4D-824F-CAF40C5783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5034" y="272143"/>
            <a:ext cx="2867223" cy="3888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93460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D91492-A27C-5F40-A56B-4AA2CD151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DengXian Light" panose="02010600030101010101" pitchFamily="2" charset="-122"/>
                <a:ea typeface="DengXian Light" panose="02010600030101010101" pitchFamily="2" charset="-122"/>
              </a:rPr>
              <a:t>循环</a:t>
            </a:r>
            <a:r>
              <a:rPr lang="zh-CN" altLang="en-US">
                <a:latin typeface="DengXian Light" panose="02010600030101010101" pitchFamily="2" charset="-122"/>
                <a:ea typeface="DengXian Light" panose="02010600030101010101" pitchFamily="2" charset="-122"/>
              </a:rPr>
              <a:t>：</a:t>
            </a:r>
            <a:r>
              <a:rPr lang="en-US" altLang="zh-CN">
                <a:latin typeface="Consolas" panose="020B0609020204030204" pitchFamily="49" charset="0"/>
                <a:ea typeface="DengXian Light" panose="02010600030101010101" pitchFamily="2" charset="-122"/>
                <a:cs typeface="Consolas" panose="020B0609020204030204" pitchFamily="49" charset="0"/>
              </a:rPr>
              <a:t>do-while</a:t>
            </a:r>
            <a:endParaRPr lang="en-US">
              <a:latin typeface="Consolas" panose="020B0609020204030204" pitchFamily="49" charset="0"/>
              <a:ea typeface="DengXian Light" panose="02010600030101010101" pitchFamily="2" charset="-122"/>
              <a:cs typeface="Consolas" panose="020B0609020204030204" pitchFamily="49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3219764-4490-5E4D-AC91-8BAC92361D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65067" y="2667000"/>
            <a:ext cx="2171700" cy="15240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480842A-8723-C24B-9CDF-7409CC3680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6235" y="2032000"/>
            <a:ext cx="5448300" cy="279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10681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D91492-A27C-5F40-A56B-4AA2CD151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DengXian Light" panose="02010600030101010101" pitchFamily="2" charset="-122"/>
                <a:ea typeface="DengXian Light" panose="02010600030101010101" pitchFamily="2" charset="-122"/>
              </a:rPr>
              <a:t>循环</a:t>
            </a:r>
            <a:r>
              <a:rPr lang="zh-CN" altLang="en-US">
                <a:latin typeface="DengXian Light" panose="02010600030101010101" pitchFamily="2" charset="-122"/>
                <a:ea typeface="DengXian Light" panose="02010600030101010101" pitchFamily="2" charset="-122"/>
              </a:rPr>
              <a:t>：</a:t>
            </a:r>
            <a:r>
              <a:rPr lang="en-US" altLang="zh-CN">
                <a:latin typeface="Consolas" panose="020B0609020204030204" pitchFamily="49" charset="0"/>
                <a:ea typeface="DengXian Light" panose="02010600030101010101" pitchFamily="2" charset="-122"/>
                <a:cs typeface="Consolas" panose="020B0609020204030204" pitchFamily="49" charset="0"/>
              </a:rPr>
              <a:t>while</a:t>
            </a:r>
            <a:endParaRPr lang="en-US">
              <a:latin typeface="Consolas" panose="020B0609020204030204" pitchFamily="49" charset="0"/>
              <a:ea typeface="DengXian Light" panose="02010600030101010101" pitchFamily="2" charset="-122"/>
              <a:cs typeface="Consolas" panose="020B06090202040302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E75D66-EFC2-254C-B711-2482840D21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681" y="2822213"/>
            <a:ext cx="2387600" cy="20701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CD7D46C-FE55-0141-99EC-A91C3C17FD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1221" y="2446077"/>
            <a:ext cx="1816100" cy="10033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2C23F76-2A39-ED43-99F8-C8CCC41B5E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1519" y="3264966"/>
            <a:ext cx="2527300" cy="18796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0FC884B-85DE-8E49-B8EF-DF52D2CEF1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59750" y="2937775"/>
            <a:ext cx="3194050" cy="202565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3A76ACA-0D7C-F642-A110-C0A5D77260B4}"/>
              </a:ext>
            </a:extLst>
          </p:cNvPr>
          <p:cNvSpPr txBox="1"/>
          <p:nvPr/>
        </p:nvSpPr>
        <p:spPr>
          <a:xfrm>
            <a:off x="1291432" y="5144566"/>
            <a:ext cx="18540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/>
              <a:t>jump-to-middle</a:t>
            </a:r>
          </a:p>
          <a:p>
            <a:pPr algn="ctr"/>
            <a:r>
              <a:rPr lang="en-US" sz="2000" b="1">
                <a:latin typeface="Consolas" panose="020B0609020204030204" pitchFamily="49" charset="0"/>
                <a:cs typeface="Consolas" panose="020B0609020204030204" pitchFamily="49" charset="0"/>
              </a:rPr>
              <a:t>-Og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8545603-7C82-1847-B5B1-1DCB092D7636}"/>
              </a:ext>
            </a:extLst>
          </p:cNvPr>
          <p:cNvSpPr txBox="1"/>
          <p:nvPr/>
        </p:nvSpPr>
        <p:spPr>
          <a:xfrm>
            <a:off x="5175645" y="5144566"/>
            <a:ext cx="14190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/>
              <a:t>guarded-do</a:t>
            </a:r>
          </a:p>
          <a:p>
            <a:pPr algn="ctr"/>
            <a:r>
              <a:rPr lang="en-US" sz="2000" b="1">
                <a:latin typeface="Consolas" panose="020B0609020204030204" pitchFamily="49" charset="0"/>
                <a:cs typeface="Consolas" panose="020B0609020204030204" pitchFamily="49" charset="0"/>
              </a:rPr>
              <a:t>-O</a:t>
            </a:r>
            <a:r>
              <a:rPr lang="en-US" altLang="zh-CN" sz="2000" b="1"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endParaRPr lang="en-US" sz="2000" b="1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02B4339-BDB5-694B-8227-5C0DE447B81D}"/>
              </a:ext>
            </a:extLst>
          </p:cNvPr>
          <p:cNvSpPr txBox="1"/>
          <p:nvPr/>
        </p:nvSpPr>
        <p:spPr>
          <a:xfrm>
            <a:off x="9061042" y="5144566"/>
            <a:ext cx="13914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>
                <a:solidFill>
                  <a:srgbClr val="FF0000"/>
                </a:solidFill>
              </a:rPr>
              <a:t>deprecated</a:t>
            </a:r>
            <a:endParaRPr lang="en-US" sz="2000" b="1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3DDDD94-8522-7E4F-88A8-C7B66FBE3047}"/>
              </a:ext>
            </a:extLst>
          </p:cNvPr>
          <p:cNvSpPr txBox="1"/>
          <p:nvPr/>
        </p:nvSpPr>
        <p:spPr>
          <a:xfrm>
            <a:off x="838200" y="6281925"/>
            <a:ext cx="9899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>
                <a:solidFill>
                  <a:schemeClr val="accent1"/>
                </a:solidFill>
              </a:rPr>
              <a:t>https://stackoverflow.com/questions/62869453/why-guarded-do-is-better-than-jump-to-middle-in-asm</a:t>
            </a:r>
          </a:p>
        </p:txBody>
      </p:sp>
    </p:spTree>
    <p:extLst>
      <p:ext uri="{BB962C8B-B14F-4D97-AF65-F5344CB8AC3E}">
        <p14:creationId xmlns:p14="http://schemas.microsoft.com/office/powerpoint/2010/main" val="259583767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D91492-A27C-5F40-A56B-4AA2CD151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DengXian Light" panose="02010600030101010101" pitchFamily="2" charset="-122"/>
                <a:ea typeface="DengXian Light" panose="02010600030101010101" pitchFamily="2" charset="-122"/>
              </a:rPr>
              <a:t>循环</a:t>
            </a:r>
            <a:r>
              <a:rPr lang="zh-CN" altLang="en-US">
                <a:latin typeface="DengXian Light" panose="02010600030101010101" pitchFamily="2" charset="-122"/>
                <a:ea typeface="DengXian Light" panose="02010600030101010101" pitchFamily="2" charset="-122"/>
              </a:rPr>
              <a:t>：</a:t>
            </a:r>
            <a:r>
              <a:rPr lang="en-US" altLang="zh-CN">
                <a:latin typeface="Consolas" panose="020B0609020204030204" pitchFamily="49" charset="0"/>
                <a:ea typeface="DengXian Light" panose="02010600030101010101" pitchFamily="2" charset="-122"/>
                <a:cs typeface="Consolas" panose="020B0609020204030204" pitchFamily="49" charset="0"/>
              </a:rPr>
              <a:t>for</a:t>
            </a:r>
            <a:endParaRPr lang="en-US">
              <a:latin typeface="Consolas" panose="020B0609020204030204" pitchFamily="49" charset="0"/>
              <a:ea typeface="DengXian Light" panose="02010600030101010101" pitchFamily="2" charset="-122"/>
              <a:cs typeface="Consolas" panose="020B0609020204030204" pitchFamily="49" charset="0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BDED0A9-5A37-8F40-B4A3-23F43377C0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76700" y="2326846"/>
            <a:ext cx="4038600" cy="774700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2D8B27B-663B-2645-8A0E-0501DEBF22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9350" y="3970809"/>
            <a:ext cx="2273300" cy="15113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7994A04-3CEC-A94B-81D3-88FF6CFCC96E}"/>
                  </a:ext>
                </a:extLst>
              </p:cNvPr>
              <p:cNvSpPr txBox="1"/>
              <p:nvPr/>
            </p:nvSpPr>
            <p:spPr>
              <a:xfrm>
                <a:off x="5731475" y="3101546"/>
                <a:ext cx="729049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↓</m:t>
                      </m:r>
                    </m:oMath>
                  </m:oMathPara>
                </a14:m>
                <a:endParaRPr lang="en-US" sz="400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7994A04-3CEC-A94B-81D3-88FF6CFCC9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1475" y="3101546"/>
                <a:ext cx="729049" cy="707886"/>
              </a:xfrm>
              <a:prstGeom prst="rect">
                <a:avLst/>
              </a:prstGeom>
              <a:blipFill>
                <a:blip r:embed="rId4"/>
                <a:stretch>
                  <a:fillRect b="-17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8786453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01E28D-2DB3-4964-BCB2-A1D02F040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j-ea"/>
                <a:cs typeface="Consolas" panose="020B0609020204030204" pitchFamily="49" charset="0"/>
              </a:rPr>
              <a:t>例</a:t>
            </a:r>
            <a:endParaRPr lang="zh-CN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705725-39F6-45B0-98CC-C4272A6F1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FB5A8-962C-4713-80BD-1277D7E30CA5}" type="slidenum">
              <a:rPr lang="zh-CN" altLang="en-US" smtClean="0"/>
              <a:t>43</a:t>
            </a:fld>
            <a:endParaRPr lang="zh-CN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BBF5FC-870E-2F40-9A71-CAF5E2BB4F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8127" y="1325563"/>
            <a:ext cx="4175746" cy="51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90963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EB679-F7DD-4342-90F3-3B2F6B4CA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onsolas" panose="020B0609020204030204" pitchFamily="49" charset="0"/>
                <a:ea typeface="DengXian Light" panose="02010600030101010101" pitchFamily="2" charset="-122"/>
                <a:cs typeface="Consolas" panose="020B0609020204030204" pitchFamily="49" charset="0"/>
              </a:rPr>
              <a:t>switch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BFDD9F-A979-DA43-950A-0134148A43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跳转表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619B6F-EE99-ED47-9C61-92BE6FEB6A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1273" y="346826"/>
            <a:ext cx="3533689" cy="33587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87210C4-1885-2141-A8E4-4E61D9E775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827" y="3448646"/>
            <a:ext cx="5994400" cy="2895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FCBB4B8-A88C-A240-8559-BBFB3353AD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8262" y="4286846"/>
            <a:ext cx="40767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68404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EB679-F7DD-4342-90F3-3B2F6B4CA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onsolas" panose="020B0609020204030204" pitchFamily="49" charset="0"/>
                <a:ea typeface="DengXian Light" panose="02010600030101010101" pitchFamily="2" charset="-122"/>
                <a:cs typeface="Consolas" panose="020B0609020204030204" pitchFamily="49" charset="0"/>
              </a:rPr>
              <a:t>switch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BFDD9F-A979-DA43-950A-0134148A43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关于</a:t>
            </a:r>
            <a:r>
              <a:rPr lang="zh-CN" altLang="en-US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 </a:t>
            </a:r>
            <a:r>
              <a:rPr lang="en-US" altLang="zh-CN"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case block</a:t>
            </a:r>
            <a:r>
              <a:rPr lang="en-US" altLang="zh-CN">
                <a:latin typeface="+mn-ea"/>
                <a:cs typeface="Consolas" panose="020B0609020204030204" pitchFamily="49" charset="0"/>
              </a:rPr>
              <a:t> </a:t>
            </a:r>
            <a:r>
              <a:rPr lang="zh-CN" altLang="en-US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中的 </a:t>
            </a:r>
            <a:r>
              <a:rPr lang="en-US" altLang="zh-CN"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break</a:t>
            </a:r>
            <a:endParaRPr lang="en-US">
              <a:latin typeface="Consolas" panose="020B0609020204030204" pitchFamily="49" charset="0"/>
              <a:ea typeface="DengXian" panose="02010600030101010101" pitchFamily="2" charset="-122"/>
              <a:cs typeface="Consolas" panose="020B0609020204030204" pitchFamily="49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A07E63D-E1DD-9445-A9F4-E56E2D5DB2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259" y="471871"/>
            <a:ext cx="4851181" cy="5533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91950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01E28D-2DB3-4964-BCB2-A1D02F040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j-ea"/>
              </a:rPr>
              <a:t>复杂条件语句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64B11C7-3206-4D84-97D1-B8C07E259F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if (t1 &amp;&amp; t2 &amp;&amp; ... &amp;&amp; tn)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705725-39F6-45B0-98CC-C4272A6F1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FB5A8-962C-4713-80BD-1277D7E30CA5}" type="slidenum">
              <a:rPr lang="zh-CN" altLang="en-US" smtClean="0"/>
              <a:t>46</a:t>
            </a:fld>
            <a:endParaRPr lang="zh-CN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A6BF98-9088-444B-830C-556293BE78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8277" y="3018742"/>
            <a:ext cx="3775445" cy="3337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08531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01E28D-2DB3-4964-BCB2-A1D02F040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j-ea"/>
              </a:rPr>
              <a:t>复杂条件语句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64B11C7-3206-4D84-97D1-B8C07E259F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7244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if (t1 || t2 || ... || tn)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705725-39F6-45B0-98CC-C4272A6F1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FB5A8-962C-4713-80BD-1277D7E30CA5}" type="slidenum">
              <a:rPr lang="zh-CN" altLang="en-US" smtClean="0"/>
              <a:t>47</a:t>
            </a:fld>
            <a:endParaRPr lang="zh-CN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33A520-D216-534A-B04D-0BD0633B37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5198" y="2213442"/>
            <a:ext cx="4881604" cy="421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40777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01E28D-2DB3-4964-BCB2-A1D02F040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j-ea"/>
              </a:rPr>
              <a:t>复杂条件语句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64B11C7-3206-4D84-97D1-B8C07E259F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2024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if ((t1 &amp;&amp; t2) || t3 || ... || tn)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705725-39F6-45B0-98CC-C4272A6F1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FB5A8-962C-4713-80BD-1277D7E30CA5}" type="slidenum">
              <a:rPr lang="zh-CN" altLang="en-US" smtClean="0"/>
              <a:t>48</a:t>
            </a:fld>
            <a:endParaRPr lang="zh-CN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DD50A6-A0BE-EE48-BDB2-5458BFA4B3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1653" y="2187137"/>
            <a:ext cx="3768694" cy="435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75149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01E28D-2DB3-4964-BCB2-A1D02F040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j-ea"/>
              </a:rPr>
              <a:t>复杂条件语句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64B11C7-3206-4D84-97D1-B8C07E259F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更复杂的语句需随机应变</a:t>
            </a:r>
            <a:endParaRPr lang="en-US" altLang="zh-CN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手动加 </a:t>
            </a:r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goto </a:t>
            </a:r>
            <a:r>
              <a:rPr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和 </a:t>
            </a:r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label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705725-39F6-45B0-98CC-C4272A6F1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FB5A8-962C-4713-80BD-1277D7E30CA5}" type="slidenum">
              <a:rPr lang="zh-CN" altLang="en-US" smtClean="0"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28031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01E28D-2DB3-4964-BCB2-A1D02F040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j-ea"/>
              </a:rPr>
              <a:t>虚拟地址空间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64B11C7-3206-4D84-97D1-B8C07E259F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+mn-ea"/>
                <a:cs typeface="Consolas" panose="020B0609020204030204" pitchFamily="49" charset="0"/>
              </a:rPr>
              <a:t>每个 </a:t>
            </a:r>
            <a:r>
              <a:rPr lang="zh-CN" altLang="en-US" b="1" dirty="0">
                <a:latin typeface="+mn-ea"/>
                <a:cs typeface="Consolas" panose="020B0609020204030204" pitchFamily="49" charset="0"/>
              </a:rPr>
              <a:t>进程</a:t>
            </a:r>
            <a:r>
              <a:rPr lang="zh-CN" altLang="en-US" dirty="0">
                <a:latin typeface="+mn-ea"/>
                <a:cs typeface="Consolas" panose="020B0609020204030204" pitchFamily="49" charset="0"/>
              </a:rPr>
              <a:t> 享有同样的虚拟地址空间</a:t>
            </a:r>
            <a:endParaRPr lang="en-US" altLang="zh-CN" dirty="0">
              <a:latin typeface="+mn-ea"/>
              <a:cs typeface="Consolas" panose="020B0609020204030204" pitchFamily="49" charset="0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705725-39F6-45B0-98CC-C4272A6F1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FB5A8-962C-4713-80BD-1277D7E30CA5}" type="slidenum">
              <a:rPr lang="zh-CN" altLang="en-US" smtClean="0"/>
              <a:t>5</a:t>
            </a:fld>
            <a:endParaRPr lang="zh-CN" alt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16EA288-C3E7-1F48-9C84-F4B29FA249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7915" y="1240971"/>
            <a:ext cx="4228569" cy="5115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92747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01E28D-2DB3-4964-BCB2-A1D02F040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j-ea"/>
              </a:rPr>
              <a:t>复杂条件语句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64B11C7-3206-4D84-97D1-B8C07E259F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上述均为 </a:t>
            </a:r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optimizer = –O0 </a:t>
            </a:r>
            <a:r>
              <a:rPr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的情况</a:t>
            </a:r>
            <a:endParaRPr lang="en-US" altLang="zh-CN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zh-CN" altLang="en-US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开优化的情况比较复杂（尤其是 </a:t>
            </a:r>
            <a:r>
              <a:rPr lang="en-US" altLang="zh-CN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||</a:t>
            </a:r>
            <a:r>
              <a:rPr lang="zh-CN" altLang="en-US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）</a:t>
            </a:r>
          </a:p>
          <a:p>
            <a:pPr lvl="1"/>
            <a:r>
              <a:rPr lang="zh-CN" altLang="en-US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用 </a:t>
            </a:r>
            <a:r>
              <a:rPr lang="en-US" altLang="zh-CN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set </a:t>
            </a:r>
            <a:r>
              <a:rPr lang="zh-CN" altLang="en-US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存储逻辑运算结果，再进行逻辑运算</a:t>
            </a:r>
          </a:p>
          <a:p>
            <a:pPr lvl="1"/>
            <a:r>
              <a:rPr lang="zh-CN" altLang="en-US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怪异的跳转</a:t>
            </a:r>
          </a:p>
          <a:p>
            <a:endParaRPr lang="en-US" altLang="zh-CN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705725-39F6-45B0-98CC-C4272A6F1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FB5A8-962C-4713-80BD-1277D7E30CA5}" type="slidenum">
              <a:rPr lang="zh-CN" altLang="en-US" smtClean="0"/>
              <a:t>50</a:t>
            </a:fld>
            <a:endParaRPr lang="zh-CN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618491-CE67-B04E-953D-14A5161C84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4390" y="4265613"/>
            <a:ext cx="4616450" cy="19113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E1827D0-73E6-AF4C-A86E-040271A7DD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6683" y="912812"/>
            <a:ext cx="3471033" cy="503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52452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01E28D-2DB3-4964-BCB2-A1D02F040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j-ea"/>
              </a:rPr>
              <a:t>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64B11C7-3206-4D84-97D1-B8C07E259F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编译以下程序</a:t>
            </a:r>
            <a:endParaRPr lang="en-US" altLang="zh-CN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705725-39F6-45B0-98CC-C4272A6F1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FB5A8-962C-4713-80BD-1277D7E30CA5}" type="slidenum">
              <a:rPr lang="zh-CN" altLang="en-US" smtClean="0"/>
              <a:t>51</a:t>
            </a:fld>
            <a:endParaRPr lang="zh-CN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F51149-534C-724B-B843-EB13822357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0253" y="3126467"/>
            <a:ext cx="7851494" cy="1749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99543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47D3E2A-9652-1F46-8A4E-17457CD9AA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3562" y="202556"/>
            <a:ext cx="4224875" cy="6452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00262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EB679-F7DD-4342-90F3-3B2F6B4CA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DengXian Light" panose="02010600030101010101" pitchFamily="2" charset="-122"/>
                <a:ea typeface="DengXian Light" panose="02010600030101010101" pitchFamily="2" charset="-122"/>
              </a:rPr>
              <a:t>控制语句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BFDD9F-A979-DA43-950A-0134148A43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break / continue</a:t>
            </a:r>
          </a:p>
          <a:p>
            <a:r>
              <a:rPr lang="en-US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手动添加</a:t>
            </a:r>
            <a:r>
              <a:rPr lang="zh-CN" altLang="en-US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 </a:t>
            </a:r>
            <a:r>
              <a:rPr lang="en-US" altLang="zh-CN"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label</a:t>
            </a:r>
            <a:r>
              <a:rPr lang="en-US" altLang="zh-CN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 </a:t>
            </a:r>
            <a:r>
              <a:rPr lang="zh-CN" altLang="en-US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和</a:t>
            </a:r>
            <a:r>
              <a:rPr lang="en-US" altLang="zh-CN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 </a:t>
            </a:r>
            <a:r>
              <a:rPr lang="en-US" altLang="zh-CN"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goto</a:t>
            </a:r>
          </a:p>
          <a:p>
            <a:endParaRPr lang="en-US" altLang="zh-CN">
              <a:latin typeface="Consolas" panose="020B0609020204030204" pitchFamily="49" charset="0"/>
              <a:ea typeface="DengXian" panose="02010600030101010101" pitchFamily="2" charset="-122"/>
              <a:cs typeface="Consolas" panose="020B0609020204030204" pitchFamily="49" charset="0"/>
            </a:endParaRPr>
          </a:p>
          <a:p>
            <a:r>
              <a:rPr lang="zh-CN" altLang="en-US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编译优化</a:t>
            </a:r>
            <a:endParaRPr lang="en-US" altLang="zh-CN">
              <a:solidFill>
                <a:schemeClr val="bg2">
                  <a:lumMod val="75000"/>
                </a:schemeClr>
              </a:solidFill>
              <a:latin typeface="Consolas" panose="020B0609020204030204" pitchFamily="49" charset="0"/>
              <a:ea typeface="DengXian" panose="02010600030101010101" pitchFamily="2" charset="-122"/>
              <a:cs typeface="Consolas" panose="020B0609020204030204" pitchFamily="49" charset="0"/>
            </a:endParaRPr>
          </a:p>
          <a:p>
            <a:endParaRPr lang="en-US">
              <a:latin typeface="DengXian" panose="02010600030101010101" pitchFamily="2" charset="-122"/>
              <a:ea typeface="DengXian" panose="02010600030101010101" pitchFamily="2" charset="-122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047256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EB679-F7DD-4342-90F3-3B2F6B4CA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DengXian Light" panose="02010600030101010101" pitchFamily="2" charset="-122"/>
                <a:ea typeface="DengXian Light" panose="02010600030101010101" pitchFamily="2" charset="-122"/>
              </a:rPr>
              <a:t>例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BFDD9F-A979-DA43-950A-0134148A43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编译以下程序</a:t>
            </a:r>
          </a:p>
          <a:p>
            <a:endParaRPr lang="en-US">
              <a:latin typeface="DengXian" panose="02010600030101010101" pitchFamily="2" charset="-122"/>
              <a:ea typeface="DengXian" panose="02010600030101010101" pitchFamily="2" charset="-122"/>
              <a:cs typeface="Consolas" panose="020B06090202040302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7FA68A-76B8-884F-B847-F87637D4B2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2015" y="2566551"/>
            <a:ext cx="5407969" cy="3610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1234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98C4521-5386-514A-9EE2-5752725696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209" y="2236544"/>
            <a:ext cx="3572311" cy="23849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1D2D4FC-7CFB-9940-9BDA-8EA84808FB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9845" y="1087394"/>
            <a:ext cx="3572310" cy="46832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7A6193B-D37E-0D49-8B68-2BF6A0AB7B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3913" y="543696"/>
            <a:ext cx="3238411" cy="577060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C533D7E-D8B5-FF46-B3DC-0BD1B78577CC}"/>
                  </a:ext>
                </a:extLst>
              </p:cNvPr>
              <p:cNvSpPr txBox="1"/>
              <p:nvPr/>
            </p:nvSpPr>
            <p:spPr>
              <a:xfrm>
                <a:off x="3764520" y="3151999"/>
                <a:ext cx="59343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</m:oMath>
                  </m:oMathPara>
                </a14:m>
                <a:endParaRPr lang="en-US" sz="300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C533D7E-D8B5-FF46-B3DC-0BD1B78577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4520" y="3151999"/>
                <a:ext cx="593432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B813AE5-A3B2-DB4B-9001-34B9118E9349}"/>
                  </a:ext>
                </a:extLst>
              </p:cNvPr>
              <p:cNvSpPr txBox="1"/>
              <p:nvPr/>
            </p:nvSpPr>
            <p:spPr>
              <a:xfrm>
                <a:off x="7834048" y="3151999"/>
                <a:ext cx="59343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</m:oMath>
                  </m:oMathPara>
                </a14:m>
                <a:endParaRPr lang="en-US" sz="300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B813AE5-A3B2-DB4B-9001-34B9118E93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4048" y="3151999"/>
                <a:ext cx="593432" cy="5539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8565101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2A8BB9-8098-4949-8912-15FD4FDAD9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585207"/>
            <a:ext cx="9144000" cy="2387600"/>
          </a:xfrm>
        </p:spPr>
        <p:txBody>
          <a:bodyPr/>
          <a:lstStyle/>
          <a:p>
            <a:r>
              <a:rPr lang="en-US">
                <a:latin typeface="DengXian Light" panose="02010600030101010101" pitchFamily="2" charset="-122"/>
                <a:ea typeface="DengXian Light" panose="02010600030101010101" pitchFamily="2" charset="-122"/>
              </a:rPr>
              <a:t>函数调用</a:t>
            </a:r>
          </a:p>
        </p:txBody>
      </p:sp>
    </p:spTree>
    <p:extLst>
      <p:ext uri="{BB962C8B-B14F-4D97-AF65-F5344CB8AC3E}">
        <p14:creationId xmlns:p14="http://schemas.microsoft.com/office/powerpoint/2010/main" val="253491666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01E28D-2DB3-4964-BCB2-A1D02F040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j-ea"/>
              </a:rPr>
              <a:t>控制转移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705725-39F6-45B0-98CC-C4272A6F1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FB5A8-962C-4713-80BD-1277D7E30CA5}" type="slidenum">
              <a:rPr lang="zh-CN" altLang="en-US" smtClean="0"/>
              <a:t>57</a:t>
            </a:fld>
            <a:endParaRPr lang="zh-CN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2D0D13-E46E-074B-A714-EC2F86E6B5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10515600" cy="4141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20475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01E28D-2DB3-4964-BCB2-A1D02F040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j-ea"/>
              </a:rPr>
              <a:t>控制转移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705725-39F6-45B0-98CC-C4272A6F1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FB5A8-962C-4713-80BD-1277D7E30CA5}" type="slidenum">
              <a:rPr lang="zh-CN" altLang="en-US" smtClean="0"/>
              <a:t>58</a:t>
            </a:fld>
            <a:endParaRPr lang="zh-CN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B9DBA9-4DD8-FB4D-B942-5C2EFC6D28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6022" y="1509879"/>
            <a:ext cx="9239956" cy="5027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82099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01E28D-2DB3-4964-BCB2-A1D02F040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j-ea"/>
              </a:rPr>
              <a:t>数据传送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64B11C7-3206-4D84-97D1-B8C07E259F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前六个到寄存器 </a:t>
            </a:r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%rdi %rsi %rdx %rcx</a:t>
            </a:r>
          </a:p>
          <a:p>
            <a:pPr marL="0" indent="0">
              <a:buNone/>
            </a:pPr>
            <a:r>
              <a:rPr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%r8 %r9</a:t>
            </a:r>
          </a:p>
          <a:p>
            <a:r>
              <a:rPr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后面的存在栈中</a:t>
            </a:r>
          </a:p>
          <a:p>
            <a:r>
              <a:rPr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返回值永远在 </a:t>
            </a:r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%rax</a:t>
            </a:r>
          </a:p>
          <a:p>
            <a:endParaRPr lang="en-US" altLang="zh-CN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705725-39F6-45B0-98CC-C4272A6F1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FB5A8-962C-4713-80BD-1277D7E30CA5}" type="slidenum">
              <a:rPr lang="zh-CN" altLang="en-US" smtClean="0"/>
              <a:t>59</a:t>
            </a:fld>
            <a:endParaRPr lang="zh-CN" alt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2BB3D56-D2A8-C944-AA88-400D8EDD06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6311" y="4001294"/>
            <a:ext cx="5220406" cy="178371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E800817-7075-6648-A0BA-E622E38034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7606" y="536494"/>
            <a:ext cx="3486194" cy="5785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3533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01E28D-2DB3-4964-BCB2-A1D02F040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j-ea"/>
              </a:rPr>
              <a:t>工具链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64B11C7-3206-4D84-97D1-B8C07E259F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(1)</a:t>
            </a:r>
            <a:r>
              <a:rPr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gcc [-O] -S &lt;file&gt; [-o]</a:t>
            </a:r>
          </a:p>
          <a:p>
            <a:pPr marL="0" indent="0">
              <a:buNone/>
            </a:pPr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(2)</a:t>
            </a:r>
            <a:r>
              <a:rPr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gcc [-O] -c &lt;file&gt; [-o]</a:t>
            </a:r>
          </a:p>
          <a:p>
            <a:pPr marL="0" indent="0">
              <a:buNone/>
            </a:pPr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(3)</a:t>
            </a:r>
            <a:r>
              <a:rPr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objdump -d &lt;file&gt;</a:t>
            </a:r>
            <a:r>
              <a:rPr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(&gt; ...)</a:t>
            </a:r>
          </a:p>
          <a:p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gdb</a:t>
            </a:r>
            <a:r>
              <a:rPr lang="en-US" altLang="zh-CN" dirty="0">
                <a:latin typeface="+mn-ea"/>
                <a:cs typeface="Consolas" panose="020B0609020204030204" pitchFamily="49" charset="0"/>
              </a:rPr>
              <a:t> </a:t>
            </a:r>
            <a:r>
              <a:rPr lang="en-US" altLang="zh-CN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and bomblab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705725-39F6-45B0-98CC-C4272A6F1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FB5A8-962C-4713-80BD-1277D7E30CA5}" type="slidenum">
              <a:rPr lang="zh-CN" altLang="en-US" smtClean="0"/>
              <a:t>6</a:t>
            </a:fld>
            <a:endParaRPr lang="zh-CN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5993FD-B9D1-E143-8618-AFD45718D4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0161" b="36802"/>
          <a:stretch/>
        </p:blipFill>
        <p:spPr>
          <a:xfrm>
            <a:off x="2380188" y="4506686"/>
            <a:ext cx="7431623" cy="2214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5978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01E28D-2DB3-4964-BCB2-A1D02F040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j-ea"/>
              </a:rPr>
              <a:t>数据传送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705725-39F6-45B0-98CC-C4272A6F1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FB5A8-962C-4713-80BD-1277D7E30CA5}" type="slidenum">
              <a:rPr lang="zh-CN" altLang="en-US" smtClean="0"/>
              <a:t>60</a:t>
            </a:fld>
            <a:endParaRPr lang="zh-CN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97D41F-B54C-3C46-BBFD-B5D2B50FA7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090" y="2688228"/>
            <a:ext cx="4806244" cy="220443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CF593AE-90B7-B44B-BD22-D743AAE13D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9178" y="957527"/>
            <a:ext cx="5879172" cy="4932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72683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01E28D-2DB3-4964-BCB2-A1D02F040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j-ea"/>
              </a:rPr>
              <a:t>数据传送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705725-39F6-45B0-98CC-C4272A6F1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FB5A8-962C-4713-80BD-1277D7E30CA5}" type="slidenum">
              <a:rPr lang="zh-CN" altLang="en-US" smtClean="0"/>
              <a:t>61</a:t>
            </a:fld>
            <a:endParaRPr lang="zh-CN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97D41F-B54C-3C46-BBFD-B5D2B50FA7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090" y="2688228"/>
            <a:ext cx="4806244" cy="220443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CF593AE-90B7-B44B-BD22-D743AAE13D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9178" y="957527"/>
            <a:ext cx="5879172" cy="493268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1EC214C-49AD-0342-8961-49164131DE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5301" y="4826000"/>
            <a:ext cx="3632200" cy="20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29244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01E28D-2DB3-4964-BCB2-A1D02F040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j-ea"/>
              </a:rPr>
              <a:t>栈指针对齐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E64B11C7-3206-4D84-97D1-B8C07E259F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zh-CN" alt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在 </a:t>
                </a:r>
                <a:r>
                  <a:rPr lang="en-US" altLang="zh-CN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call </a:t>
                </a:r>
                <a:r>
                  <a:rPr lang="zh-CN" alt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之前 </a:t>
                </a:r>
                <a:r>
                  <a:rPr lang="en-US" altLang="zh-CN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%rsp </a:t>
                </a:r>
                <a:r>
                  <a:rPr lang="zh-CN" alt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对齐到 </a:t>
                </a:r>
                <a:r>
                  <a:rPr lang="en-US" altLang="zh-CN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16</a:t>
                </a:r>
                <a:r>
                  <a:rPr lang="zh-CN" alt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 的倍数</a:t>
                </a:r>
                <a:endParaRPr lang="en-US" altLang="zh-CN" dirty="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  <a:p>
                <a:r>
                  <a:rPr lang="zh-CN" alt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将返回地址压栈后，进入新函数时 </a:t>
                </a:r>
                <a:r>
                  <a:rPr lang="en-US" altLang="zh-CN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%rsp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onsolas" panose="020B0609020204030204" pitchFamily="49" charset="0"/>
                      </a:rPr>
                      <m:t>≡</m:t>
                    </m:r>
                    <m:r>
                      <a:rPr lang="en-US" altLang="zh-CN" b="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onsolas" panose="020B0609020204030204" pitchFamily="49" charset="0"/>
                      </a:rPr>
                      <m:t>8 (</m:t>
                    </m:r>
                    <m:r>
                      <a:rPr lang="en-US" altLang="zh-CN" b="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onsolas" panose="020B0609020204030204" pitchFamily="49" charset="0"/>
                      </a:rPr>
                      <m:t>𝑚𝑜𝑑</m:t>
                    </m:r>
                    <m:r>
                      <a:rPr lang="en-US" altLang="zh-CN" b="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onsolas" panose="020B0609020204030204" pitchFamily="49" charset="0"/>
                      </a:rPr>
                      <m:t> 16)</m:t>
                    </m:r>
                  </m:oMath>
                </a14:m>
                <a:endParaRPr lang="en-US" altLang="zh-CN" dirty="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E64B11C7-3206-4D84-97D1-B8C07E259F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705725-39F6-45B0-98CC-C4272A6F1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FB5A8-962C-4713-80BD-1277D7E30CA5}" type="slidenum">
              <a:rPr lang="zh-CN" altLang="en-US" smtClean="0"/>
              <a:t>62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566718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01E28D-2DB3-4964-BCB2-A1D02F040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+mj-ea"/>
              </a:rPr>
              <a:t>Caller-saved / callee-saved</a:t>
            </a:r>
            <a:endParaRPr lang="zh-CN" altLang="en-US" dirty="0">
              <a:latin typeface="+mj-ea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64B11C7-3206-4D84-97D1-B8C07E259F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callee-saved</a:t>
            </a:r>
          </a:p>
          <a:p>
            <a:pPr lvl="1"/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%rbx, %rbp, %r12-%r15</a:t>
            </a:r>
          </a:p>
          <a:p>
            <a:r>
              <a:rPr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其他（包括传参数的寄存器）：</a:t>
            </a:r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caller-saved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705725-39F6-45B0-98CC-C4272A6F1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FB5A8-962C-4713-80BD-1277D7E30CA5}" type="slidenum">
              <a:rPr lang="zh-CN" altLang="en-US" smtClean="0"/>
              <a:t>63</a:t>
            </a:fld>
            <a:endParaRPr lang="zh-CN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847324-016C-7A4B-8023-EC6A4F33A3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600" y="681037"/>
            <a:ext cx="3680537" cy="604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66823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01E28D-2DB3-4964-BCB2-A1D02F040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j-ea"/>
              </a:rPr>
              <a:t>必须放在栈上的变量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64B11C7-3206-4D84-97D1-B8C07E259F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寄存器不够放</a:t>
            </a:r>
            <a:endParaRPr lang="en-US" altLang="zh-CN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被取地址的变量</a:t>
            </a:r>
            <a:endParaRPr lang="en-US" altLang="zh-CN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数组 </a:t>
            </a:r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/ </a:t>
            </a:r>
            <a:r>
              <a:rPr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结构体</a:t>
            </a:r>
            <a:endParaRPr lang="en-US" altLang="zh-CN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altLang="zh-CN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zh-CN" altLang="en-US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关于 </a:t>
            </a:r>
            <a:r>
              <a:rPr lang="zh-CN" altLang="en-US" b="1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堆</a:t>
            </a:r>
            <a:endParaRPr lang="en-US" altLang="zh-CN" b="1" dirty="0">
              <a:solidFill>
                <a:schemeClr val="bg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705725-39F6-45B0-98CC-C4272A6F1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FB5A8-962C-4713-80BD-1277D7E30CA5}" type="slidenum">
              <a:rPr lang="zh-CN" altLang="en-US" smtClean="0"/>
              <a:t>64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856120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01E28D-2DB3-4964-BCB2-A1D02F040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j-ea"/>
              </a:rPr>
              <a:t>递归调用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705725-39F6-45B0-98CC-C4272A6F1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FB5A8-962C-4713-80BD-1277D7E30CA5}" type="slidenum">
              <a:rPr lang="zh-CN" altLang="en-US" smtClean="0"/>
              <a:t>65</a:t>
            </a:fld>
            <a:endParaRPr lang="zh-CN" altLang="en-US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506BB860-3B20-8241-B606-CDC5B1F407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309283"/>
            <a:ext cx="3650282" cy="2836597"/>
          </a:xfr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43F514C-E8C6-C647-9142-80960473F1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7778" y="1576855"/>
            <a:ext cx="7149394" cy="4301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66285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2A8BB9-8098-4949-8912-15FD4FDAD9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585207"/>
            <a:ext cx="9144000" cy="2387600"/>
          </a:xfrm>
        </p:spPr>
        <p:txBody>
          <a:bodyPr/>
          <a:lstStyle/>
          <a:p>
            <a:r>
              <a:rPr lang="en-US">
                <a:latin typeface="DengXian Light" panose="02010600030101010101" pitchFamily="2" charset="-122"/>
                <a:ea typeface="DengXian Light" panose="02010600030101010101" pitchFamily="2" charset="-122"/>
              </a:rPr>
              <a:t>数据结构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41DFB6-A1C2-454F-B4FA-5437B57EDD9E}"/>
              </a:ext>
            </a:extLst>
          </p:cNvPr>
          <p:cNvSpPr txBox="1"/>
          <p:nvPr/>
        </p:nvSpPr>
        <p:spPr>
          <a:xfrm>
            <a:off x="237066" y="6333067"/>
            <a:ext cx="21066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DengXian" panose="02010600030101010101" pitchFamily="2" charset="-122"/>
                <a:ea typeface="DengXian" panose="02010600030101010101" pitchFamily="2" charset="-122"/>
              </a:rPr>
              <a:t>鸣谢</a:t>
            </a:r>
            <a:r>
              <a:rPr lang="zh-CN" altLang="en-US">
                <a:latin typeface="DengXian" panose="02010600030101010101" pitchFamily="2" charset="-122"/>
                <a:ea typeface="DengXian" panose="02010600030101010101" pitchFamily="2" charset="-122"/>
              </a:rPr>
              <a:t>：</a:t>
            </a:r>
            <a:r>
              <a:rPr lang="en-US" altLang="zh-CN">
                <a:latin typeface="DengXian" panose="02010600030101010101" pitchFamily="2" charset="-122"/>
                <a:ea typeface="DengXian" panose="02010600030101010101" pitchFamily="2" charset="-122"/>
              </a:rPr>
              <a:t>20</a:t>
            </a:r>
            <a:r>
              <a:rPr lang="zh-CN" altLang="en-US">
                <a:latin typeface="DengXian" panose="02010600030101010101" pitchFamily="2" charset="-122"/>
                <a:ea typeface="DengXian" panose="02010600030101010101" pitchFamily="2" charset="-122"/>
              </a:rPr>
              <a:t> 级冉盛文</a:t>
            </a:r>
            <a:endParaRPr lang="en-US"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635305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01E28D-2DB3-4964-BCB2-A1D02F040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上次的反汇编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64B11C7-3206-4D84-97D1-B8C07E259F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fun: 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矩阵乘法</a:t>
            </a: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fun2: 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最长连续负序列（代码稍有点问题）</a:t>
            </a: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fun3: 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二分查找</a:t>
            </a: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funs: 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快速排序</a:t>
            </a: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705725-39F6-45B0-98CC-C4272A6F1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FB5A8-962C-4713-80BD-1277D7E30CA5}" type="slidenum">
              <a:rPr lang="zh-CN" altLang="en-US" smtClean="0"/>
              <a:t>67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583792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01E28D-2DB3-4964-BCB2-A1D02F040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 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语言指针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64B11C7-3206-4D84-97D1-B8C07E259F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指针有值，代表某个内存地址</a:t>
            </a:r>
          </a:p>
          <a:p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指针有类型，表示以什么方式解释这块内存的数据</a:t>
            </a: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 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表示通用指针</a:t>
            </a:r>
          </a:p>
          <a:p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指针的类型和它的值无关</a:t>
            </a: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可以通过指针类型（强制）转换使得同一个指针指向的内存区域被解读为不同类型</a:t>
            </a:r>
          </a:p>
          <a:p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&amp;lvalue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用于取指针，*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用于取值</a:t>
            </a: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705725-39F6-45B0-98CC-C4272A6F1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FB5A8-962C-4713-80BD-1277D7E30CA5}" type="slidenum">
              <a:rPr lang="zh-CN" altLang="en-US" smtClean="0"/>
              <a:t>68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583924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01E28D-2DB3-4964-BCB2-A1D02F040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指针运算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64B11C7-3206-4D84-97D1-B8C07E259F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对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 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类指针 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1, 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相当于在内存地址上 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sizeof(T)</a:t>
            </a:r>
          </a:p>
          <a:p>
            <a:pPr lvl="1"/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 * 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相当于在内存地址上 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+ 1</a:t>
            </a:r>
          </a:p>
          <a:p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 *p</a:t>
            </a:r>
          </a:p>
          <a:p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*new_p1 = (int *)p + 7</a:t>
            </a:r>
          </a:p>
          <a:p>
            <a:pPr lvl="1"/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new_p1 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是一个 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指针，值 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 + 28</a:t>
            </a:r>
          </a:p>
          <a:p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*new_p2 = (int *)(p + 7)</a:t>
            </a:r>
          </a:p>
          <a:p>
            <a:pPr lvl="1"/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new_p2 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是一个 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指针，值 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 + 7</a:t>
            </a:r>
          </a:p>
          <a:p>
            <a:pPr lvl="1"/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指针不能相加</a:t>
            </a: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zh-CN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 * </a:t>
            </a:r>
            <a:r>
              <a:rPr lang="zh-CN" alt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类型指针相减</a:t>
            </a:r>
            <a:r>
              <a:rPr lang="en-US" altLang="zh-CN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zh-CN" alt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地址之差</a:t>
            </a:r>
            <a:r>
              <a:rPr lang="en-US" altLang="zh-CN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/ sizeof (T)</a:t>
            </a:r>
          </a:p>
          <a:p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不同类型指针不能相减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705725-39F6-45B0-98CC-C4272A6F1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FB5A8-962C-4713-80BD-1277D7E30CA5}" type="slidenum">
              <a:rPr lang="zh-CN" altLang="en-US" smtClean="0"/>
              <a:t>69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6590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01E28D-2DB3-4964-BCB2-A1D02F040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j-ea"/>
              </a:rPr>
              <a:t>编译器优化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705725-39F6-45B0-98CC-C4272A6F1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FB5A8-962C-4713-80BD-1277D7E30CA5}" type="slidenum">
              <a:rPr lang="zh-CN" altLang="en-US" smtClean="0"/>
              <a:t>7</a:t>
            </a:fld>
            <a:endParaRPr lang="zh-CN" alt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4D75C63-D20F-8C46-ACAE-041D2FF0C9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0635" y="1565957"/>
            <a:ext cx="7730730" cy="51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30443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01E28D-2DB3-4964-BCB2-A1D02F040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多重指针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64B11C7-3206-4D84-97D1-B8C07E259F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main(int argc, </a:t>
            </a:r>
            <a:r>
              <a:rPr lang="en-US" altLang="zh-CN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 **argv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实际上是一个 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 * 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的数组，数组的每个元素指向一个字符串</a:t>
            </a: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705725-39F6-45B0-98CC-C4272A6F1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FB5A8-962C-4713-80BD-1277D7E30CA5}" type="slidenum">
              <a:rPr lang="zh-CN" altLang="en-US" smtClean="0"/>
              <a:t>70</a:t>
            </a:fld>
            <a:endParaRPr lang="zh-CN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927548-FEB0-6441-9C07-CDD3C4AD2F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6792" y="3429000"/>
            <a:ext cx="8478416" cy="268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08415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01E28D-2DB3-4964-BCB2-A1D02F040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函数指针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64B11C7-3206-4D84-97D1-B8C07E259F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函数指针的值是一段可执行代码的起始地址</a:t>
            </a:r>
          </a:p>
          <a:p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声明函数指针：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 (*</a:t>
            </a:r>
            <a:r>
              <a:rPr lang="en-US" altLang="zh-CN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)(T1, T2, ...);</a:t>
            </a:r>
          </a:p>
          <a:p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 (p) = 8</a:t>
            </a:r>
          </a:p>
          <a:p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函数指针的类型</a:t>
            </a: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 (*)(T1, T2, ...)</a:t>
            </a:r>
          </a:p>
          <a:p>
            <a:pPr lvl="1"/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表明函数要以什么样的形式调用（往哪些寄存器及栈上放值），以及函数返回值等信息</a:t>
            </a:r>
          </a:p>
          <a:p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zh-CN" altLang="en-US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函数指针可以做强制类型转换</a:t>
            </a:r>
            <a:endParaRPr lang="en-US" altLang="zh-CN" dirty="0">
              <a:solidFill>
                <a:schemeClr val="bg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zh-CN" altLang="en-US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函数指针可以作为参数</a:t>
            </a:r>
            <a:endParaRPr lang="en-US" altLang="zh-CN" dirty="0">
              <a:solidFill>
                <a:schemeClr val="bg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705725-39F6-45B0-98CC-C4272A6F1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FB5A8-962C-4713-80BD-1277D7E30CA5}" type="slidenum">
              <a:rPr lang="zh-CN" altLang="en-US" smtClean="0"/>
              <a:t>71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103078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4EFFCC-3AD1-4C4D-B847-17F71AD86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C++</a:t>
            </a:r>
            <a:r>
              <a:rPr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zh-CN" altLang="en-US" dirty="0"/>
              <a:t>引用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7C06186-FEB6-4AF1-A04F-17F45F8EBA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本质是指针的高层封装，提高了安全性与易用性</a:t>
            </a:r>
            <a:endParaRPr lang="en-US" altLang="zh-C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8B30A2E-65DF-FF4C-A6CF-5086E643EE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6139" y="3227961"/>
            <a:ext cx="3920177" cy="202767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2A75D69-168B-7C4B-9B4C-189C35887F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5686" y="3021189"/>
            <a:ext cx="4596363" cy="2441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07194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01E28D-2DB3-4964-BCB2-A1D02F040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高维数组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64B11C7-3206-4D84-97D1-B8C07E259F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高维数组实际上是低维数组的嵌套</a:t>
            </a:r>
            <a:endParaRPr lang="en-US" altLang="zh-CN" dirty="0">
              <a:latin typeface="Consolas" panose="020B0609020204030204" pitchFamily="49" charset="0"/>
              <a:ea typeface="DengXian" panose="02010600030101010101" pitchFamily="2" charset="-122"/>
              <a:cs typeface="Consolas" panose="020B0609020204030204" pitchFamily="49" charset="0"/>
            </a:endParaRPr>
          </a:p>
          <a:p>
            <a:pPr lvl="1"/>
            <a:r>
              <a:rPr lang="en-US" altLang="zh-CN" dirty="0"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int[5][6]</a:t>
            </a:r>
            <a:r>
              <a:rPr lang="zh-CN" altLang="en-US" dirty="0"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 实际上是 </a:t>
            </a:r>
            <a:r>
              <a:rPr lang="en-US" altLang="zh-CN" dirty="0"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5</a:t>
            </a:r>
            <a:r>
              <a:rPr lang="zh-CN" altLang="en-US" dirty="0"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 个 </a:t>
            </a:r>
            <a:r>
              <a:rPr lang="en-US" altLang="zh-CN" dirty="0"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int[6]</a:t>
            </a:r>
            <a:r>
              <a:rPr lang="zh-CN" altLang="en-US" dirty="0"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 依次排列</a:t>
            </a:r>
            <a:endParaRPr lang="en-US" altLang="zh-CN" dirty="0">
              <a:latin typeface="Consolas" panose="020B0609020204030204" pitchFamily="49" charset="0"/>
              <a:ea typeface="DengXian" panose="02010600030101010101" pitchFamily="2" charset="-122"/>
              <a:cs typeface="Consolas" panose="020B0609020204030204" pitchFamily="49" charset="0"/>
            </a:endParaRPr>
          </a:p>
          <a:p>
            <a:pPr lvl="1"/>
            <a:r>
              <a:rPr lang="zh-CN" altLang="en-US" dirty="0"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可以推广到任意维数组</a:t>
            </a:r>
          </a:p>
          <a:p>
            <a:pPr lvl="1"/>
            <a:endParaRPr lang="en-US" altLang="zh-CN" dirty="0">
              <a:latin typeface="Consolas" panose="020B0609020204030204" pitchFamily="49" charset="0"/>
              <a:ea typeface="DengXian" panose="02010600030101010101" pitchFamily="2" charset="-122"/>
              <a:cs typeface="Consolas" panose="020B0609020204030204" pitchFamily="49" charset="0"/>
            </a:endParaRPr>
          </a:p>
          <a:p>
            <a:r>
              <a:rPr lang="zh-CN" altLang="en-US" dirty="0"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关于数组名与 </a:t>
            </a:r>
            <a:r>
              <a:rPr lang="en-US" altLang="zh-CN" dirty="0"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sizeof</a:t>
            </a:r>
          </a:p>
          <a:p>
            <a:pPr lvl="1"/>
            <a:r>
              <a:rPr lang="en-US" altLang="zh-CN" dirty="0"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int A[5][5]</a:t>
            </a:r>
          </a:p>
          <a:p>
            <a:pPr lvl="1"/>
            <a:r>
              <a:rPr lang="en-US" altLang="zh-CN" dirty="0"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A </a:t>
            </a:r>
            <a:r>
              <a:rPr lang="zh-CN" altLang="en-US" dirty="0"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是一个</a:t>
            </a:r>
            <a:r>
              <a:rPr lang="en-US" altLang="zh-CN" dirty="0"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 5*5 </a:t>
            </a:r>
            <a:r>
              <a:rPr lang="zh-CN" altLang="en-US" dirty="0"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的 </a:t>
            </a:r>
            <a:r>
              <a:rPr lang="en-US" altLang="zh-CN" dirty="0"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int </a:t>
            </a:r>
            <a:r>
              <a:rPr lang="zh-CN" altLang="en-US" dirty="0"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数组，</a:t>
            </a:r>
            <a:r>
              <a:rPr lang="en-US" altLang="zh-CN" dirty="0"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sizeof (A) == 100</a:t>
            </a:r>
          </a:p>
          <a:p>
            <a:pPr lvl="1"/>
            <a:r>
              <a:rPr lang="zh-CN" altLang="en-US" dirty="0"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但在做指针运算或解引用时，</a:t>
            </a:r>
            <a:r>
              <a:rPr lang="en-US" altLang="zh-CN" dirty="0"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A </a:t>
            </a:r>
            <a:r>
              <a:rPr lang="zh-CN" altLang="en-US" dirty="0"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会被隐式转换为一个指向 </a:t>
            </a:r>
            <a:r>
              <a:rPr lang="en-US" altLang="zh-CN" dirty="0"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int[5] </a:t>
            </a:r>
            <a:r>
              <a:rPr lang="zh-CN" altLang="en-US" dirty="0"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的指针，</a:t>
            </a:r>
            <a:r>
              <a:rPr lang="en-US" altLang="zh-CN" dirty="0"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sizeof (A + 1) == 8</a:t>
            </a:r>
          </a:p>
          <a:p>
            <a:pPr lvl="1"/>
            <a:r>
              <a:rPr lang="en-US" altLang="zh-CN" dirty="0"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*A </a:t>
            </a:r>
            <a:r>
              <a:rPr lang="zh-CN" altLang="en-US" dirty="0"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是一个</a:t>
            </a:r>
            <a:r>
              <a:rPr lang="en-US" altLang="zh-CN" dirty="0"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 5 </a:t>
            </a:r>
            <a:r>
              <a:rPr lang="zh-CN" altLang="en-US" dirty="0"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个 </a:t>
            </a:r>
            <a:r>
              <a:rPr lang="en-US" altLang="zh-CN" dirty="0"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int </a:t>
            </a:r>
            <a:r>
              <a:rPr lang="zh-CN" altLang="en-US" dirty="0"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的数组，</a:t>
            </a:r>
            <a:r>
              <a:rPr lang="en-US" altLang="zh-CN" dirty="0"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sizeof (*A) == 20</a:t>
            </a:r>
          </a:p>
          <a:p>
            <a:pPr lvl="1"/>
            <a:r>
              <a:rPr lang="zh-CN" altLang="en-US" dirty="0"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同上，在做指针运算或解引用时，</a:t>
            </a:r>
            <a:r>
              <a:rPr lang="en-US" altLang="zh-CN" dirty="0"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*A </a:t>
            </a:r>
            <a:r>
              <a:rPr lang="zh-CN" altLang="en-US" dirty="0"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被隐式转换为一个指向 </a:t>
            </a:r>
            <a:r>
              <a:rPr lang="en-US" altLang="zh-CN" dirty="0"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int</a:t>
            </a:r>
            <a:r>
              <a:rPr lang="zh-CN" altLang="en-US" dirty="0"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 的指针，</a:t>
            </a:r>
            <a:r>
              <a:rPr lang="en-US" altLang="zh-CN" dirty="0"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sizeof (*A + 1) == 8</a:t>
            </a:r>
            <a:endParaRPr lang="zh-CN" altLang="en-US" dirty="0">
              <a:latin typeface="Consolas" panose="020B0609020204030204" pitchFamily="49" charset="0"/>
              <a:ea typeface="DengXian" panose="02010600030101010101" pitchFamily="2" charset="-122"/>
              <a:cs typeface="Consolas" panose="020B0609020204030204" pitchFamily="49" charset="0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705725-39F6-45B0-98CC-C4272A6F1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FB5A8-962C-4713-80BD-1277D7E30CA5}" type="slidenum">
              <a:rPr lang="zh-CN" altLang="en-US" smtClean="0"/>
              <a:t>73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7070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01E28D-2DB3-4964-BCB2-A1D02F040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高维数组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705725-39F6-45B0-98CC-C4272A6F1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FB5A8-962C-4713-80BD-1277D7E30CA5}" type="slidenum">
              <a:rPr lang="zh-CN" altLang="en-US" smtClean="0"/>
              <a:t>74</a:t>
            </a:fld>
            <a:endParaRPr lang="zh-CN" alt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9A360CE-4C40-1043-891F-8D861440D8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610" y="1690688"/>
            <a:ext cx="10642779" cy="356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9283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01E28D-2DB3-4964-BCB2-A1D02F040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高维数组的访问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64B11C7-3206-4D84-97D1-B8C07E259F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a[</a:t>
            </a:r>
            <a:r>
              <a:rPr lang="en-US" sz="20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US" sz="20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US" sz="20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pPr marL="0" indent="0">
              <a:buNone/>
            </a:pP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f(</a:t>
            </a: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long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x, </a:t>
            </a: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long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y, </a:t>
            </a: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long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z) {</a:t>
            </a:r>
          </a:p>
          <a:p>
            <a:pPr marL="0" indent="0">
              <a:buNone/>
            </a:pP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 return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a[x][y][z];</a:t>
            </a:r>
          </a:p>
          <a:p>
            <a:pPr marL="0" indent="0">
              <a:buNone/>
            </a:pP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lang="en-US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en-US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US" altLang="zh-CN" sz="2000" dirty="0">
              <a:latin typeface="Consolas" panose="020B0609020204030204" pitchFamily="49" charset="0"/>
              <a:ea typeface="DengXian" panose="02010600030101010101" pitchFamily="2" charset="-122"/>
              <a:cs typeface="Consolas" panose="020B0609020204030204" pitchFamily="49" charset="0"/>
            </a:endParaRPr>
          </a:p>
          <a:p>
            <a:r>
              <a:rPr lang="en-US" altLang="zh-CN" sz="2000" dirty="0"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&amp;a[x][y][z]==(int*)a+x*7*8+y*8+z</a:t>
            </a:r>
          </a:p>
          <a:p>
            <a:r>
              <a:rPr lang="zh-CN" altLang="en-US" sz="2000" dirty="0"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定长数组计算地址 </a:t>
            </a:r>
            <a:r>
              <a:rPr lang="en-US" altLang="zh-CN" sz="2000" dirty="0"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gcc </a:t>
            </a:r>
            <a:r>
              <a:rPr lang="zh-CN" altLang="en-US" sz="2000" dirty="0"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会做优化</a:t>
            </a:r>
            <a:endParaRPr lang="en-US" altLang="zh-CN" sz="2000" dirty="0">
              <a:latin typeface="Consolas" panose="020B0609020204030204" pitchFamily="49" charset="0"/>
              <a:ea typeface="DengXian" panose="02010600030101010101" pitchFamily="2" charset="-122"/>
              <a:cs typeface="Consolas" panose="020B0609020204030204" pitchFamily="49" charset="0"/>
            </a:endParaRPr>
          </a:p>
          <a:p>
            <a:r>
              <a:rPr lang="en-US" altLang="zh-CN" sz="2000" dirty="0"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7*x = 8*x – x</a:t>
            </a:r>
          </a:p>
          <a:p>
            <a:r>
              <a:rPr lang="en-US" altLang="zh-CN" sz="2000" dirty="0"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x*7*8</a:t>
            </a:r>
            <a:r>
              <a:rPr lang="zh-CN" altLang="en-US" sz="2000" dirty="0"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 </a:t>
            </a:r>
            <a:r>
              <a:rPr lang="en-US" altLang="zh-CN" sz="2000" dirty="0"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+</a:t>
            </a:r>
            <a:r>
              <a:rPr lang="zh-CN" altLang="en-US" sz="2000" dirty="0"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 </a:t>
            </a:r>
            <a:r>
              <a:rPr lang="en-US" altLang="zh-CN" sz="2000" dirty="0"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y*8</a:t>
            </a:r>
            <a:r>
              <a:rPr lang="zh-CN" altLang="en-US" sz="2000" dirty="0"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 </a:t>
            </a:r>
            <a:r>
              <a:rPr lang="en-US" altLang="zh-CN" sz="2000" dirty="0"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+</a:t>
            </a:r>
            <a:r>
              <a:rPr lang="zh-CN" altLang="en-US" sz="2000" dirty="0"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 </a:t>
            </a:r>
            <a:r>
              <a:rPr lang="en-US" altLang="zh-CN" sz="2000" dirty="0"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z = 8*(7*x+y)+z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705725-39F6-45B0-98CC-C4272A6F1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FB5A8-962C-4713-80BD-1277D7E30CA5}" type="slidenum">
              <a:rPr lang="zh-CN" altLang="en-US" smtClean="0"/>
              <a:t>75</a:t>
            </a:fld>
            <a:endParaRPr lang="zh-CN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5B4801-8FD6-5A48-BB44-237D7468ECA7}"/>
              </a:ext>
            </a:extLst>
          </p:cNvPr>
          <p:cNvSpPr txBox="1"/>
          <p:nvPr/>
        </p:nvSpPr>
        <p:spPr>
          <a:xfrm>
            <a:off x="6457244" y="1646238"/>
            <a:ext cx="4896556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f:</a:t>
            </a:r>
            <a:endParaRPr lang="en-US" altLang="zh-CN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zh-CN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leaq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(,</a:t>
            </a:r>
            <a:r>
              <a:rPr lang="en-US" altLang="zh-CN" b="0" dirty="0">
                <a:solidFill>
                  <a:srgbClr val="4864AA"/>
                </a:solidFill>
                <a:effectLst/>
                <a:latin typeface="Consolas" panose="020B0609020204030204" pitchFamily="49" charset="0"/>
              </a:rPr>
              <a:t>%rdi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CN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), </a:t>
            </a:r>
            <a:r>
              <a:rPr lang="en-US" altLang="zh-CN" b="0" dirty="0">
                <a:solidFill>
                  <a:srgbClr val="4864AA"/>
                </a:solidFill>
                <a:effectLst/>
                <a:latin typeface="Consolas" panose="020B0609020204030204" pitchFamily="49" charset="0"/>
              </a:rPr>
              <a:t>%</a:t>
            </a:r>
            <a:r>
              <a:rPr lang="en-US" altLang="zh-CN" b="0" dirty="0" err="1">
                <a:solidFill>
                  <a:srgbClr val="4864AA"/>
                </a:solidFill>
                <a:effectLst/>
                <a:latin typeface="Consolas" panose="020B0609020204030204" pitchFamily="49" charset="0"/>
              </a:rPr>
              <a:t>rax</a:t>
            </a:r>
            <a:endParaRPr lang="en-US" altLang="zh-CN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zh-CN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subq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b="0" dirty="0">
                <a:solidFill>
                  <a:srgbClr val="4864AA"/>
                </a:solidFill>
                <a:effectLst/>
                <a:latin typeface="Consolas" panose="020B0609020204030204" pitchFamily="49" charset="0"/>
              </a:rPr>
              <a:t>%</a:t>
            </a:r>
            <a:r>
              <a:rPr lang="en-US" altLang="zh-CN" b="0" dirty="0" err="1">
                <a:solidFill>
                  <a:srgbClr val="4864AA"/>
                </a:solidFill>
                <a:effectLst/>
                <a:latin typeface="Consolas" panose="020B0609020204030204" pitchFamily="49" charset="0"/>
              </a:rPr>
              <a:t>rdi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zh-CN" b="0" dirty="0">
                <a:solidFill>
                  <a:srgbClr val="4864AA"/>
                </a:solidFill>
                <a:effectLst/>
                <a:latin typeface="Consolas" panose="020B0609020204030204" pitchFamily="49" charset="0"/>
              </a:rPr>
              <a:t>%</a:t>
            </a:r>
            <a:r>
              <a:rPr lang="en-US" altLang="zh-CN" b="0" dirty="0" err="1">
                <a:solidFill>
                  <a:srgbClr val="4864AA"/>
                </a:solidFill>
                <a:effectLst/>
                <a:latin typeface="Consolas" panose="020B0609020204030204" pitchFamily="49" charset="0"/>
              </a:rPr>
              <a:t>rax</a:t>
            </a:r>
            <a:endParaRPr lang="en-US" altLang="zh-CN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zh-CN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addq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b="0" dirty="0">
                <a:solidFill>
                  <a:srgbClr val="4864AA"/>
                </a:solidFill>
                <a:effectLst/>
                <a:latin typeface="Consolas" panose="020B0609020204030204" pitchFamily="49" charset="0"/>
              </a:rPr>
              <a:t>%</a:t>
            </a:r>
            <a:r>
              <a:rPr lang="en-US" altLang="zh-CN" b="0" dirty="0" err="1">
                <a:solidFill>
                  <a:srgbClr val="4864AA"/>
                </a:solidFill>
                <a:effectLst/>
                <a:latin typeface="Consolas" panose="020B0609020204030204" pitchFamily="49" charset="0"/>
              </a:rPr>
              <a:t>rsi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zh-CN" b="0" dirty="0">
                <a:solidFill>
                  <a:srgbClr val="4864AA"/>
                </a:solidFill>
                <a:effectLst/>
                <a:latin typeface="Consolas" panose="020B0609020204030204" pitchFamily="49" charset="0"/>
              </a:rPr>
              <a:t>%</a:t>
            </a:r>
            <a:r>
              <a:rPr lang="en-US" altLang="zh-CN" b="0" dirty="0" err="1">
                <a:solidFill>
                  <a:srgbClr val="4864AA"/>
                </a:solidFill>
                <a:effectLst/>
                <a:latin typeface="Consolas" panose="020B0609020204030204" pitchFamily="49" charset="0"/>
              </a:rPr>
              <a:t>rax</a:t>
            </a:r>
            <a:endParaRPr lang="en-US" altLang="zh-CN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zh-CN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leaq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(</a:t>
            </a:r>
            <a:r>
              <a:rPr lang="en-US" altLang="zh-CN" b="0" dirty="0">
                <a:solidFill>
                  <a:srgbClr val="4864AA"/>
                </a:solidFill>
                <a:effectLst/>
                <a:latin typeface="Consolas" panose="020B0609020204030204" pitchFamily="49" charset="0"/>
              </a:rPr>
              <a:t>%rdx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CN" b="0" dirty="0">
                <a:solidFill>
                  <a:srgbClr val="4864AA"/>
                </a:solidFill>
                <a:effectLst/>
                <a:latin typeface="Consolas" panose="020B0609020204030204" pitchFamily="49" charset="0"/>
              </a:rPr>
              <a:t>%rax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CN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), </a:t>
            </a:r>
            <a:r>
              <a:rPr lang="en-US" altLang="zh-CN" b="0" dirty="0">
                <a:solidFill>
                  <a:srgbClr val="4864AA"/>
                </a:solidFill>
                <a:effectLst/>
                <a:latin typeface="Consolas" panose="020B0609020204030204" pitchFamily="49" charset="0"/>
              </a:rPr>
              <a:t>%</a:t>
            </a:r>
            <a:r>
              <a:rPr lang="en-US" altLang="zh-CN" b="0" dirty="0" err="1">
                <a:solidFill>
                  <a:srgbClr val="4864AA"/>
                </a:solidFill>
                <a:effectLst/>
                <a:latin typeface="Consolas" panose="020B0609020204030204" pitchFamily="49" charset="0"/>
              </a:rPr>
              <a:t>rax</a:t>
            </a:r>
            <a:endParaRPr lang="en-US" altLang="zh-CN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zh-CN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movl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(,</a:t>
            </a:r>
            <a:r>
              <a:rPr lang="en-US" altLang="zh-CN" b="0" dirty="0">
                <a:solidFill>
                  <a:srgbClr val="4864AA"/>
                </a:solidFill>
                <a:effectLst/>
                <a:latin typeface="Consolas" panose="020B0609020204030204" pitchFamily="49" charset="0"/>
              </a:rPr>
              <a:t>%rax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CN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), </a:t>
            </a:r>
            <a:r>
              <a:rPr lang="en-US" altLang="zh-CN" b="0" dirty="0">
                <a:solidFill>
                  <a:srgbClr val="4864AA"/>
                </a:solidFill>
                <a:effectLst/>
                <a:latin typeface="Consolas" panose="020B0609020204030204" pitchFamily="49" charset="0"/>
              </a:rPr>
              <a:t>%</a:t>
            </a:r>
            <a:r>
              <a:rPr lang="en-US" altLang="zh-CN" b="0" dirty="0" err="1">
                <a:solidFill>
                  <a:srgbClr val="4864AA"/>
                </a:solidFill>
                <a:effectLst/>
                <a:latin typeface="Consolas" panose="020B0609020204030204" pitchFamily="49" charset="0"/>
              </a:rPr>
              <a:t>eax</a:t>
            </a:r>
            <a:endParaRPr lang="en-US" altLang="zh-CN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zh-C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</a:t>
            </a:r>
            <a:endParaRPr lang="en-US" altLang="zh-CN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893308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01E28D-2DB3-4964-BCB2-A1D02F040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变长数组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64B11C7-3206-4D84-97D1-B8C07E259F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遍历定长数组时 </a:t>
            </a:r>
            <a:r>
              <a:rPr lang="en-US" altLang="zh-CN" dirty="0"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gcc </a:t>
            </a:r>
            <a:r>
              <a:rPr lang="zh-CN" altLang="en-US" dirty="0"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能利用数组长度做优化</a:t>
            </a:r>
            <a:endParaRPr lang="en-US" altLang="zh-CN" dirty="0">
              <a:latin typeface="Consolas" panose="020B0609020204030204" pitchFamily="49" charset="0"/>
              <a:ea typeface="DengXian" panose="02010600030101010101" pitchFamily="2" charset="-122"/>
              <a:cs typeface="Consolas" panose="020B0609020204030204" pitchFamily="49" charset="0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705725-39F6-45B0-98CC-C4272A6F1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FB5A8-962C-4713-80BD-1277D7E30CA5}" type="slidenum">
              <a:rPr lang="zh-CN" altLang="en-US" smtClean="0"/>
              <a:t>76</a:t>
            </a:fld>
            <a:endParaRPr lang="zh-CN" alt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C92A2C1-E612-EC47-A690-BBC9AF8FA6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621" y="2494868"/>
            <a:ext cx="5843358" cy="225298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9382E64-3F2E-D744-9AD6-9B2438CAC4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6630" y="3373871"/>
            <a:ext cx="6377170" cy="2747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72872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01E28D-2DB3-4964-BCB2-A1D02F040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变长数组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64B11C7-3206-4D84-97D1-B8C07E259F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遍历定长数组时 </a:t>
            </a:r>
            <a:r>
              <a:rPr lang="en-US" altLang="zh-CN" dirty="0"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gcc </a:t>
            </a:r>
            <a:r>
              <a:rPr lang="zh-CN" altLang="en-US" dirty="0"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能利用数组长度做优化</a:t>
            </a:r>
            <a:endParaRPr lang="en-US" altLang="zh-CN" dirty="0">
              <a:latin typeface="Consolas" panose="020B0609020204030204" pitchFamily="49" charset="0"/>
              <a:ea typeface="DengXian" panose="02010600030101010101" pitchFamily="2" charset="-122"/>
              <a:cs typeface="Consolas" panose="020B0609020204030204" pitchFamily="49" charset="0"/>
            </a:endParaRPr>
          </a:p>
          <a:p>
            <a:r>
              <a:rPr lang="zh-CN" altLang="en-US" dirty="0"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变长数组无法做上述优化，需要用 </a:t>
            </a:r>
            <a:r>
              <a:rPr lang="en-US" altLang="zh-CN" dirty="0"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imul </a:t>
            </a:r>
            <a:r>
              <a:rPr lang="zh-CN" altLang="en-US" dirty="0"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等指令</a:t>
            </a:r>
            <a:endParaRPr lang="en-US" altLang="zh-CN" dirty="0">
              <a:latin typeface="Consolas" panose="020B0609020204030204" pitchFamily="49" charset="0"/>
              <a:ea typeface="DengXian" panose="02010600030101010101" pitchFamily="2" charset="-122"/>
              <a:cs typeface="Consolas" panose="020B0609020204030204" pitchFamily="49" charset="0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705725-39F6-45B0-98CC-C4272A6F1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FB5A8-962C-4713-80BD-1277D7E30CA5}" type="slidenum">
              <a:rPr lang="zh-CN" altLang="en-US" smtClean="0"/>
              <a:t>77</a:t>
            </a:fld>
            <a:endParaRPr lang="zh-CN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897344-B6E1-EF4F-963E-B72E5FC936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6100" y="3010694"/>
            <a:ext cx="6019800" cy="990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D03D788-F402-134F-8F49-048E4FC04E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3500" y="4132263"/>
            <a:ext cx="7378700" cy="204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38918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01E28D-2DB3-4964-BCB2-A1D02F040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变长栈帧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64B11C7-3206-4D84-97D1-B8C07E259F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</a:rPr>
              <a:t>帧指针 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%rbp</a:t>
            </a:r>
            <a:endParaRPr lang="en-US" altLang="zh-CN" b="1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altLang="zh-CN" b="1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enterq = (pushq %rbp) + (movq %rsp, %rbp)</a:t>
            </a:r>
          </a:p>
          <a:p>
            <a:pPr lvl="1"/>
            <a:r>
              <a:rPr lang="en-US" altLang="zh-CN" b="1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leaveq = (movq %rbp, %rsp) + (popq %rbp)</a:t>
            </a:r>
          </a:p>
          <a:p>
            <a:pPr lvl="1"/>
            <a:endParaRPr lang="en-US" altLang="zh-CN" b="1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andq $-16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705725-39F6-45B0-98CC-C4272A6F1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FB5A8-962C-4713-80BD-1277D7E30CA5}" type="slidenum">
              <a:rPr lang="zh-CN" altLang="en-US" smtClean="0"/>
              <a:t>78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081565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01E28D-2DB3-4964-BCB2-A1D02F040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例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705725-39F6-45B0-98CC-C4272A6F1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FB5A8-962C-4713-80BD-1277D7E30CA5}" type="slidenum">
              <a:rPr lang="zh-CN" altLang="en-US" smtClean="0"/>
              <a:t>79</a:t>
            </a:fld>
            <a:endParaRPr lang="zh-CN" altLang="en-US"/>
          </a:p>
        </p:txBody>
      </p:sp>
      <p:pic>
        <p:nvPicPr>
          <p:cNvPr id="7" name="内容占位符 8">
            <a:extLst>
              <a:ext uri="{FF2B5EF4-FFF2-40B4-BE49-F238E27FC236}">
                <a16:creationId xmlns:a16="http://schemas.microsoft.com/office/drawing/2014/main" id="{18F9FCBB-9970-F44A-8336-CCD02B55F6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88154" y="2990021"/>
            <a:ext cx="8485633" cy="807430"/>
          </a:xfrm>
        </p:spPr>
      </p:pic>
      <p:pic>
        <p:nvPicPr>
          <p:cNvPr id="8" name="图片 4">
            <a:extLst>
              <a:ext uri="{FF2B5EF4-FFF2-40B4-BE49-F238E27FC236}">
                <a16:creationId xmlns:a16="http://schemas.microsoft.com/office/drawing/2014/main" id="{F8316E7A-EFE4-E945-BA9C-E3B192EEB8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994883"/>
            <a:ext cx="8956249" cy="995138"/>
          </a:xfrm>
          <a:prstGeom prst="rect">
            <a:avLst/>
          </a:prstGeom>
        </p:spPr>
      </p:pic>
      <p:pic>
        <p:nvPicPr>
          <p:cNvPr id="9" name="图片 10">
            <a:extLst>
              <a:ext uri="{FF2B5EF4-FFF2-40B4-BE49-F238E27FC236}">
                <a16:creationId xmlns:a16="http://schemas.microsoft.com/office/drawing/2014/main" id="{8E6ED4EF-FC65-6846-B1E1-B9CDF495BB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8154" y="3985159"/>
            <a:ext cx="8956249" cy="1742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247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01E28D-2DB3-4964-BCB2-A1D02F040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j-ea"/>
              </a:rPr>
              <a:t>数据的格式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705725-39F6-45B0-98CC-C4272A6F1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FB5A8-962C-4713-80BD-1277D7E30CA5}" type="slidenum">
              <a:rPr lang="zh-CN" altLang="en-US" smtClean="0"/>
              <a:t>8</a:t>
            </a:fld>
            <a:endParaRPr lang="zh-CN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FDF495-CED8-0F45-976C-F4E5FBED38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0100" y="1739900"/>
            <a:ext cx="8051800" cy="3378200"/>
          </a:xfrm>
          <a:prstGeom prst="rect">
            <a:avLst/>
          </a:prstGeom>
        </p:spPr>
      </p:pic>
      <p:sp>
        <p:nvSpPr>
          <p:cNvPr id="7" name="内容占位符 2">
            <a:extLst>
              <a:ext uri="{FF2B5EF4-FFF2-40B4-BE49-F238E27FC236}">
                <a16:creationId xmlns:a16="http://schemas.microsoft.com/office/drawing/2014/main" id="{D5C68920-A6A5-044B-A35A-3C1A6C4908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260293"/>
            <a:ext cx="10515600" cy="1325564"/>
          </a:xfrm>
        </p:spPr>
        <p:txBody>
          <a:bodyPr>
            <a:normAutofit/>
          </a:bodyPr>
          <a:lstStyle/>
          <a:p>
            <a:endParaRPr lang="en-US" altLang="zh-CN" dirty="0">
              <a:latin typeface="+mn-ea"/>
              <a:cs typeface="Consolas" panose="020B0609020204030204" pitchFamily="49" charset="0"/>
            </a:endParaRPr>
          </a:p>
          <a:p>
            <a:r>
              <a:rPr lang="zh-CN" altLang="en-US" dirty="0">
                <a:solidFill>
                  <a:schemeClr val="bg2">
                    <a:lumMod val="75000"/>
                  </a:schemeClr>
                </a:solidFill>
                <a:latin typeface="+mn-ea"/>
                <a:cs typeface="Consolas" panose="020B0609020204030204" pitchFamily="49" charset="0"/>
              </a:rPr>
              <a:t>关于浮点数</a:t>
            </a:r>
          </a:p>
        </p:txBody>
      </p:sp>
    </p:spTree>
    <p:extLst>
      <p:ext uri="{BB962C8B-B14F-4D97-AF65-F5344CB8AC3E}">
        <p14:creationId xmlns:p14="http://schemas.microsoft.com/office/powerpoint/2010/main" val="159749834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表格 7">
            <a:extLst>
              <a:ext uri="{FF2B5EF4-FFF2-40B4-BE49-F238E27FC236}">
                <a16:creationId xmlns:a16="http://schemas.microsoft.com/office/drawing/2014/main" id="{2262BCE7-8E0E-493B-A39B-9A2FE893035D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1" y="2419514"/>
          <a:ext cx="10515596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8899">
                  <a:extLst>
                    <a:ext uri="{9D8B030D-6E8A-4147-A177-3AD203B41FA5}">
                      <a16:colId xmlns:a16="http://schemas.microsoft.com/office/drawing/2014/main" val="4011595441"/>
                    </a:ext>
                  </a:extLst>
                </a:gridCol>
                <a:gridCol w="2628899">
                  <a:extLst>
                    <a:ext uri="{9D8B030D-6E8A-4147-A177-3AD203B41FA5}">
                      <a16:colId xmlns:a16="http://schemas.microsoft.com/office/drawing/2014/main" val="3625248698"/>
                    </a:ext>
                  </a:extLst>
                </a:gridCol>
                <a:gridCol w="2628899">
                  <a:extLst>
                    <a:ext uri="{9D8B030D-6E8A-4147-A177-3AD203B41FA5}">
                      <a16:colId xmlns:a16="http://schemas.microsoft.com/office/drawing/2014/main" val="3527864175"/>
                    </a:ext>
                  </a:extLst>
                </a:gridCol>
                <a:gridCol w="2628899">
                  <a:extLst>
                    <a:ext uri="{9D8B030D-6E8A-4147-A177-3AD203B41FA5}">
                      <a16:colId xmlns:a16="http://schemas.microsoft.com/office/drawing/2014/main" val="20740550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expr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type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sizeof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value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33806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val</a:t>
                      </a:r>
                      <a:r>
                        <a:rPr lang="en-US" altLang="zh-CN" dirty="0"/>
                        <a:t>[4]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57898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val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68804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val+1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82365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&amp;</a:t>
                      </a:r>
                      <a:r>
                        <a:rPr lang="en-US" altLang="zh-CN" dirty="0" err="1"/>
                        <a:t>val</a:t>
                      </a:r>
                      <a:r>
                        <a:rPr lang="en-US" altLang="zh-CN" dirty="0"/>
                        <a:t>[2]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95901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*(val+3)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49299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&amp;</a:t>
                      </a:r>
                      <a:r>
                        <a:rPr lang="en-US" altLang="zh-CN" dirty="0" err="1"/>
                        <a:t>val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3068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&amp;val+1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1257949"/>
                  </a:ext>
                </a:extLst>
              </a:tr>
            </a:tbl>
          </a:graphicData>
        </a:graphic>
      </p:graphicFrame>
      <p:pic>
        <p:nvPicPr>
          <p:cNvPr id="4" name="图片 3">
            <a:extLst>
              <a:ext uri="{FF2B5EF4-FFF2-40B4-BE49-F238E27FC236}">
                <a16:creationId xmlns:a16="http://schemas.microsoft.com/office/drawing/2014/main" id="{DC2A5959-0EDF-4C0D-A6FC-FBC4E5531F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16" y="206"/>
            <a:ext cx="12192000" cy="1825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05003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表格 7">
            <a:extLst>
              <a:ext uri="{FF2B5EF4-FFF2-40B4-BE49-F238E27FC236}">
                <a16:creationId xmlns:a16="http://schemas.microsoft.com/office/drawing/2014/main" id="{2262BCE7-8E0E-493B-A39B-9A2FE893035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04186517"/>
              </p:ext>
            </p:extLst>
          </p:nvPr>
        </p:nvGraphicFramePr>
        <p:xfrm>
          <a:off x="838201" y="2419514"/>
          <a:ext cx="10515596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8899">
                  <a:extLst>
                    <a:ext uri="{9D8B030D-6E8A-4147-A177-3AD203B41FA5}">
                      <a16:colId xmlns:a16="http://schemas.microsoft.com/office/drawing/2014/main" val="4011595441"/>
                    </a:ext>
                  </a:extLst>
                </a:gridCol>
                <a:gridCol w="2628899">
                  <a:extLst>
                    <a:ext uri="{9D8B030D-6E8A-4147-A177-3AD203B41FA5}">
                      <a16:colId xmlns:a16="http://schemas.microsoft.com/office/drawing/2014/main" val="3625248698"/>
                    </a:ext>
                  </a:extLst>
                </a:gridCol>
                <a:gridCol w="2628899">
                  <a:extLst>
                    <a:ext uri="{9D8B030D-6E8A-4147-A177-3AD203B41FA5}">
                      <a16:colId xmlns:a16="http://schemas.microsoft.com/office/drawing/2014/main" val="3527864175"/>
                    </a:ext>
                  </a:extLst>
                </a:gridCol>
                <a:gridCol w="2628899">
                  <a:extLst>
                    <a:ext uri="{9D8B030D-6E8A-4147-A177-3AD203B41FA5}">
                      <a16:colId xmlns:a16="http://schemas.microsoft.com/office/drawing/2014/main" val="20740550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expr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type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sizeof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value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33806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val</a:t>
                      </a:r>
                      <a:r>
                        <a:rPr lang="en-US" altLang="zh-CN" dirty="0"/>
                        <a:t>[4]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int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57898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val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int[5]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0x48a10fc0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68804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val+1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int*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0x48a10fc4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82365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&amp;</a:t>
                      </a:r>
                      <a:r>
                        <a:rPr lang="en-US" altLang="zh-CN" dirty="0" err="1"/>
                        <a:t>val</a:t>
                      </a:r>
                      <a:r>
                        <a:rPr lang="en-US" altLang="zh-CN" dirty="0"/>
                        <a:t>[2]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int*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0x48a10fc8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95901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*(val+3)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int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49299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&amp;</a:t>
                      </a:r>
                      <a:r>
                        <a:rPr lang="en-US" altLang="zh-CN" dirty="0" err="1"/>
                        <a:t>val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int(*)[5]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0x48a10fc0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3068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&amp;val+1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int(*)[5]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0x48a10fd4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6797577"/>
                  </a:ext>
                </a:extLst>
              </a:tr>
            </a:tbl>
          </a:graphicData>
        </a:graphic>
      </p:graphicFrame>
      <p:pic>
        <p:nvPicPr>
          <p:cNvPr id="4" name="图片 3">
            <a:extLst>
              <a:ext uri="{FF2B5EF4-FFF2-40B4-BE49-F238E27FC236}">
                <a16:creationId xmlns:a16="http://schemas.microsoft.com/office/drawing/2014/main" id="{DC2A5959-0EDF-4C0D-A6FC-FBC4E5531F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16" y="206"/>
            <a:ext cx="12192000" cy="1825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81997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01E28D-2DB3-4964-BCB2-A1D02F040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指针阅读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64B11C7-3206-4D84-97D1-B8C07E259F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(*(*vtable)[])();</a:t>
            </a:r>
          </a:p>
          <a:p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</a:rPr>
              <a:t>先定位变量名</a:t>
            </a:r>
          </a:p>
          <a:p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</a:rPr>
              <a:t>之后向右阅读，直到右括号，确定其类型（是否是数组）</a:t>
            </a:r>
          </a:p>
          <a:p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</a:rPr>
              <a:t>再向左阅读，直到左括号，确定其内容类型</a:t>
            </a:r>
          </a:p>
          <a:p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</a:rPr>
              <a:t>之后跳出这个括号，再执行</a:t>
            </a:r>
          </a:p>
          <a:p>
            <a:endParaRPr lang="zh-CN" altLang="en-US" dirty="0">
              <a:solidFill>
                <a:schemeClr val="tx1">
                  <a:lumMod val="95000"/>
                  <a:lumOff val="5000"/>
                </a:schemeClr>
              </a:solidFill>
              <a:latin typeface="+mj-ea"/>
            </a:endParaRPr>
          </a:p>
          <a:p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</a:rPr>
              <a:t>右侧并列的括号可能是函数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705725-39F6-45B0-98CC-C4272A6F1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FB5A8-962C-4713-80BD-1277D7E30CA5}" type="slidenum">
              <a:rPr lang="zh-CN" altLang="en-US" smtClean="0"/>
              <a:t>82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414057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01E28D-2DB3-4964-BCB2-A1D02F040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64B11C7-3206-4D84-97D1-B8C07E259F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zh-CN" alt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sz="2800" dirty="0">
                <a:latin typeface="Consolas" panose="020B0609020204030204" pitchFamily="49" charset="0"/>
                <a:cs typeface="Consolas" panose="020B0609020204030204" pitchFamily="49" charset="0"/>
              </a:rPr>
              <a:t>*(*(**p)[10])(int</a:t>
            </a:r>
            <a:r>
              <a:rPr lang="zh-CN" alt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sz="2800" dirty="0">
                <a:latin typeface="Consolas" panose="020B0609020204030204" pitchFamily="49" charset="0"/>
                <a:cs typeface="Consolas" panose="020B0609020204030204" pitchFamily="49" charset="0"/>
              </a:rPr>
              <a:t>*)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705725-39F6-45B0-98CC-C4272A6F1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FB5A8-962C-4713-80BD-1277D7E30CA5}" type="slidenum">
              <a:rPr lang="zh-CN" altLang="en-US" smtClean="0"/>
              <a:t>83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062269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01E28D-2DB3-4964-BCB2-A1D02F040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例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705725-39F6-45B0-98CC-C4272A6F1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FB5A8-962C-4713-80BD-1277D7E30CA5}" type="slidenum">
              <a:rPr lang="zh-CN" altLang="en-US" smtClean="0"/>
              <a:t>84</a:t>
            </a:fld>
            <a:endParaRPr lang="zh-CN" altLang="en-US"/>
          </a:p>
        </p:txBody>
      </p:sp>
      <p:graphicFrame>
        <p:nvGraphicFramePr>
          <p:cNvPr id="5" name="表格 6">
            <a:extLst>
              <a:ext uri="{FF2B5EF4-FFF2-40B4-BE49-F238E27FC236}">
                <a16:creationId xmlns:a16="http://schemas.microsoft.com/office/drawing/2014/main" id="{9246B906-DFF5-4C49-90D8-8CE9068630A0}"/>
              </a:ext>
            </a:extLst>
          </p:cNvPr>
          <p:cNvGraphicFramePr>
            <a:graphicFrameLocks noGrp="1"/>
          </p:cNvGraphicFramePr>
          <p:nvPr/>
        </p:nvGraphicFramePr>
        <p:xfrm>
          <a:off x="1066713" y="2185733"/>
          <a:ext cx="10058573" cy="327915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29741">
                  <a:extLst>
                    <a:ext uri="{9D8B030D-6E8A-4147-A177-3AD203B41FA5}">
                      <a16:colId xmlns:a16="http://schemas.microsoft.com/office/drawing/2014/main" val="299384063"/>
                    </a:ext>
                  </a:extLst>
                </a:gridCol>
                <a:gridCol w="1532487">
                  <a:extLst>
                    <a:ext uri="{9D8B030D-6E8A-4147-A177-3AD203B41FA5}">
                      <a16:colId xmlns:a16="http://schemas.microsoft.com/office/drawing/2014/main" val="2221629875"/>
                    </a:ext>
                  </a:extLst>
                </a:gridCol>
                <a:gridCol w="5996345">
                  <a:extLst>
                    <a:ext uri="{9D8B030D-6E8A-4147-A177-3AD203B41FA5}">
                      <a16:colId xmlns:a16="http://schemas.microsoft.com/office/drawing/2014/main" val="2077086234"/>
                    </a:ext>
                  </a:extLst>
                </a:gridCol>
              </a:tblGrid>
              <a:tr h="444358">
                <a:tc>
                  <a:txBody>
                    <a:bodyPr/>
                    <a:lstStyle/>
                    <a:p>
                      <a:endParaRPr lang="en-US" altLang="zh-CN" sz="20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sizeof(A)</a:t>
                      </a:r>
                      <a:endParaRPr lang="zh-CN" altLang="en-US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What is </a:t>
                      </a:r>
                      <a:r>
                        <a:rPr lang="en-US" altLang="zh-CN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</a:t>
                      </a:r>
                      <a:r>
                        <a:rPr lang="en-US" altLang="zh-CN" dirty="0"/>
                        <a:t>?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8679199"/>
                  </a:ext>
                </a:extLst>
              </a:tr>
              <a:tr h="444358">
                <a:tc>
                  <a:txBody>
                    <a:bodyPr/>
                    <a:lstStyle/>
                    <a:p>
                      <a:r>
                        <a:rPr lang="en-US" altLang="zh-CN" sz="20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int *A[3];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4715945"/>
                  </a:ext>
                </a:extLst>
              </a:tr>
              <a:tr h="41587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int *(A[3]); </a:t>
                      </a:r>
                      <a:endParaRPr lang="en-US" altLang="zh-CN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0183127"/>
                  </a:ext>
                </a:extLst>
              </a:tr>
              <a:tr h="41587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int (*A)[3]; </a:t>
                      </a:r>
                      <a:endParaRPr lang="en-US" altLang="zh-CN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6043224"/>
                  </a:ext>
                </a:extLst>
              </a:tr>
              <a:tr h="41587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int (*A[3]); </a:t>
                      </a:r>
                      <a:endParaRPr lang="en-US" altLang="zh-CN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8625493"/>
                  </a:ext>
                </a:extLst>
              </a:tr>
              <a:tr h="71781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int (*A[3])();</a:t>
                      </a:r>
                      <a:endParaRPr lang="zh-CN" altLang="en-US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altLang="zh-CN" dirty="0"/>
                    </a:p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9135885"/>
                  </a:ext>
                </a:extLst>
              </a:tr>
              <a:tr h="42500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i="0" u="none" strike="noStrike" kern="1200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int (*A[3])[5];</a:t>
                      </a:r>
                      <a:endParaRPr lang="zh-CN" altLang="en-US" b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70032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9918725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01E28D-2DB3-4964-BCB2-A1D02F040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例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705725-39F6-45B0-98CC-C4272A6F1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FB5A8-962C-4713-80BD-1277D7E30CA5}" type="slidenum">
              <a:rPr lang="zh-CN" altLang="en-US" smtClean="0"/>
              <a:t>85</a:t>
            </a:fld>
            <a:endParaRPr lang="zh-CN" altLang="en-US"/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1204CDBF-AE2A-AB48-A16B-855513A8D0B6}"/>
              </a:ext>
            </a:extLst>
          </p:cNvPr>
          <p:cNvGraphicFramePr>
            <a:graphicFrameLocks noGrp="1"/>
          </p:cNvGraphicFramePr>
          <p:nvPr/>
        </p:nvGraphicFramePr>
        <p:xfrm>
          <a:off x="1066713" y="2185732"/>
          <a:ext cx="10058573" cy="32791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29741">
                  <a:extLst>
                    <a:ext uri="{9D8B030D-6E8A-4147-A177-3AD203B41FA5}">
                      <a16:colId xmlns:a16="http://schemas.microsoft.com/office/drawing/2014/main" val="299384063"/>
                    </a:ext>
                  </a:extLst>
                </a:gridCol>
                <a:gridCol w="1532487">
                  <a:extLst>
                    <a:ext uri="{9D8B030D-6E8A-4147-A177-3AD203B41FA5}">
                      <a16:colId xmlns:a16="http://schemas.microsoft.com/office/drawing/2014/main" val="2221629875"/>
                    </a:ext>
                  </a:extLst>
                </a:gridCol>
                <a:gridCol w="5996345">
                  <a:extLst>
                    <a:ext uri="{9D8B030D-6E8A-4147-A177-3AD203B41FA5}">
                      <a16:colId xmlns:a16="http://schemas.microsoft.com/office/drawing/2014/main" val="2077086234"/>
                    </a:ext>
                  </a:extLst>
                </a:gridCol>
              </a:tblGrid>
              <a:tr h="444358">
                <a:tc>
                  <a:txBody>
                    <a:bodyPr/>
                    <a:lstStyle/>
                    <a:p>
                      <a:endParaRPr lang="en-US" altLang="zh-CN" sz="20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sizeof(A)</a:t>
                      </a:r>
                      <a:endParaRPr lang="zh-CN" altLang="en-US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What is </a:t>
                      </a:r>
                      <a:r>
                        <a:rPr lang="en-US" altLang="zh-CN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</a:t>
                      </a:r>
                      <a:r>
                        <a:rPr lang="en-US" altLang="zh-CN" dirty="0"/>
                        <a:t>?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8679199"/>
                  </a:ext>
                </a:extLst>
              </a:tr>
              <a:tr h="444358">
                <a:tc>
                  <a:txBody>
                    <a:bodyPr/>
                    <a:lstStyle/>
                    <a:p>
                      <a:r>
                        <a:rPr lang="en-US" altLang="zh-CN" sz="20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int *A[3]; </a:t>
                      </a:r>
                      <a:endParaRPr lang="en-US" altLang="zh-CN" sz="20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Array of 3 int* 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4715945"/>
                  </a:ext>
                </a:extLst>
              </a:tr>
              <a:tr h="41587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int *(A[3]); </a:t>
                      </a:r>
                      <a:endParaRPr lang="en-US" altLang="zh-CN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Array of 3 int*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0183127"/>
                  </a:ext>
                </a:extLst>
              </a:tr>
              <a:tr h="41587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int (*A)[3]; </a:t>
                      </a:r>
                      <a:endParaRPr lang="en-US" altLang="zh-CN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Pointer to array of 3 int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6043224"/>
                  </a:ext>
                </a:extLst>
              </a:tr>
              <a:tr h="41587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int (*A[3]); </a:t>
                      </a:r>
                      <a:endParaRPr lang="en-US" altLang="zh-CN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Array of 3 int*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8625493"/>
                  </a:ext>
                </a:extLst>
              </a:tr>
              <a:tr h="71781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int (*A[3])();</a:t>
                      </a:r>
                      <a:endParaRPr lang="zh-CN" altLang="en-US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Array of 3 pointers to function with no parameter and return type int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9135885"/>
                  </a:ext>
                </a:extLst>
              </a:tr>
              <a:tr h="42500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i="0" u="none" strike="noStrike" kern="1200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int (*A[3])[5];</a:t>
                      </a:r>
                      <a:endParaRPr lang="zh-CN" altLang="en-US" b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Array of 3 pointers to array of 5 int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70032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1530136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01E28D-2DB3-4964-BCB2-A1D02F040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例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705725-39F6-45B0-98CC-C4272A6F1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FB5A8-962C-4713-80BD-1277D7E30CA5}" type="slidenum">
              <a:rPr lang="zh-CN" altLang="en-US" smtClean="0"/>
              <a:t>86</a:t>
            </a:fld>
            <a:endParaRPr lang="zh-CN" altLang="en-US"/>
          </a:p>
        </p:txBody>
      </p:sp>
      <p:graphicFrame>
        <p:nvGraphicFramePr>
          <p:cNvPr id="5" name="表格 6">
            <a:extLst>
              <a:ext uri="{FF2B5EF4-FFF2-40B4-BE49-F238E27FC236}">
                <a16:creationId xmlns:a16="http://schemas.microsoft.com/office/drawing/2014/main" id="{3ED0D771-208C-7D43-9BE0-98997E874EE1}"/>
              </a:ext>
            </a:extLst>
          </p:cNvPr>
          <p:cNvGraphicFramePr>
            <a:graphicFrameLocks noGrp="1"/>
          </p:cNvGraphicFramePr>
          <p:nvPr/>
        </p:nvGraphicFramePr>
        <p:xfrm>
          <a:off x="1066713" y="2185733"/>
          <a:ext cx="10058573" cy="172046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29741">
                  <a:extLst>
                    <a:ext uri="{9D8B030D-6E8A-4147-A177-3AD203B41FA5}">
                      <a16:colId xmlns:a16="http://schemas.microsoft.com/office/drawing/2014/main" val="299384063"/>
                    </a:ext>
                  </a:extLst>
                </a:gridCol>
                <a:gridCol w="1532487">
                  <a:extLst>
                    <a:ext uri="{9D8B030D-6E8A-4147-A177-3AD203B41FA5}">
                      <a16:colId xmlns:a16="http://schemas.microsoft.com/office/drawing/2014/main" val="2221629875"/>
                    </a:ext>
                  </a:extLst>
                </a:gridCol>
                <a:gridCol w="5996345">
                  <a:extLst>
                    <a:ext uri="{9D8B030D-6E8A-4147-A177-3AD203B41FA5}">
                      <a16:colId xmlns:a16="http://schemas.microsoft.com/office/drawing/2014/main" val="2077086234"/>
                    </a:ext>
                  </a:extLst>
                </a:gridCol>
              </a:tblGrid>
              <a:tr h="444358">
                <a:tc>
                  <a:txBody>
                    <a:bodyPr/>
                    <a:lstStyle/>
                    <a:p>
                      <a:endParaRPr lang="en-US" altLang="zh-CN" sz="20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sizeof(A)</a:t>
                      </a:r>
                      <a:endParaRPr lang="zh-CN" altLang="en-US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What is </a:t>
                      </a:r>
                      <a:r>
                        <a:rPr lang="en-US" altLang="zh-CN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</a:t>
                      </a:r>
                      <a:r>
                        <a:rPr lang="en-US" altLang="zh-CN" dirty="0"/>
                        <a:t>?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8679199"/>
                  </a:ext>
                </a:extLst>
              </a:tr>
              <a:tr h="444358">
                <a:tc>
                  <a:txBody>
                    <a:bodyPr/>
                    <a:lstStyle/>
                    <a:p>
                      <a:r>
                        <a:rPr lang="en-US" altLang="zh-CN" sz="20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(int *) A[3];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4715945"/>
                  </a:ext>
                </a:extLst>
              </a:tr>
              <a:tr h="41587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int *(A[3])();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0183127"/>
                  </a:ext>
                </a:extLst>
              </a:tr>
              <a:tr h="41587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int *A()[3];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60432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6551906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01E28D-2DB3-4964-BCB2-A1D02F040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例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705725-39F6-45B0-98CC-C4272A6F1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FB5A8-962C-4713-80BD-1277D7E30CA5}" type="slidenum">
              <a:rPr lang="zh-CN" altLang="en-US" smtClean="0"/>
              <a:t>87</a:t>
            </a:fld>
            <a:endParaRPr lang="zh-CN" altLang="en-US"/>
          </a:p>
        </p:txBody>
      </p:sp>
      <p:graphicFrame>
        <p:nvGraphicFramePr>
          <p:cNvPr id="8" name="表格 6">
            <a:extLst>
              <a:ext uri="{FF2B5EF4-FFF2-40B4-BE49-F238E27FC236}">
                <a16:creationId xmlns:a16="http://schemas.microsoft.com/office/drawing/2014/main" id="{080ADAF9-B33B-B948-8780-E66E730814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2182761"/>
              </p:ext>
            </p:extLst>
          </p:nvPr>
        </p:nvGraphicFramePr>
        <p:xfrm>
          <a:off x="409904" y="2185733"/>
          <a:ext cx="11624442" cy="214794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923558">
                  <a:extLst>
                    <a:ext uri="{9D8B030D-6E8A-4147-A177-3AD203B41FA5}">
                      <a16:colId xmlns:a16="http://schemas.microsoft.com/office/drawing/2014/main" val="299384063"/>
                    </a:ext>
                  </a:extLst>
                </a:gridCol>
                <a:gridCol w="1771058">
                  <a:extLst>
                    <a:ext uri="{9D8B030D-6E8A-4147-A177-3AD203B41FA5}">
                      <a16:colId xmlns:a16="http://schemas.microsoft.com/office/drawing/2014/main" val="2221629875"/>
                    </a:ext>
                  </a:extLst>
                </a:gridCol>
                <a:gridCol w="6929826">
                  <a:extLst>
                    <a:ext uri="{9D8B030D-6E8A-4147-A177-3AD203B41FA5}">
                      <a16:colId xmlns:a16="http://schemas.microsoft.com/office/drawing/2014/main" val="2077086234"/>
                    </a:ext>
                  </a:extLst>
                </a:gridCol>
              </a:tblGrid>
              <a:tr h="444358">
                <a:tc>
                  <a:txBody>
                    <a:bodyPr/>
                    <a:lstStyle/>
                    <a:p>
                      <a:endParaRPr lang="en-US" altLang="zh-CN" sz="20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sizeof(A)</a:t>
                      </a:r>
                      <a:endParaRPr lang="zh-CN" altLang="en-US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What is </a:t>
                      </a:r>
                      <a:r>
                        <a:rPr lang="en-US" altLang="zh-CN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</a:t>
                      </a:r>
                      <a:r>
                        <a:rPr lang="en-US" altLang="zh-CN" dirty="0"/>
                        <a:t>?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8679199"/>
                  </a:ext>
                </a:extLst>
              </a:tr>
              <a:tr h="444358">
                <a:tc>
                  <a:txBody>
                    <a:bodyPr/>
                    <a:lstStyle/>
                    <a:p>
                      <a:r>
                        <a:rPr lang="en-US" altLang="zh-CN" sz="20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(int *) A[3];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error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Missing token before ‘*’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4715945"/>
                  </a:ext>
                </a:extLst>
              </a:tr>
              <a:tr h="41587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int *(A[3])();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error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Array of functions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0183127"/>
                  </a:ext>
                </a:extLst>
              </a:tr>
              <a:tr h="41587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int *A()[3];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error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Function cannot return an array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6043224"/>
                  </a:ext>
                </a:extLst>
              </a:tr>
              <a:tr h="415874">
                <a:tc>
                  <a:txBody>
                    <a:bodyPr/>
                    <a:lstStyle/>
                    <a:p>
                      <a:pPr marL="0" lvl="0" indent="0" algn="l" defTabSz="457200">
                        <a:lnSpc>
                          <a:spcPct val="130000"/>
                        </a:lnSpc>
                        <a:buNone/>
                      </a:pPr>
                      <a:r>
                        <a:rPr lang="en-US" sz="1800" b="0" i="0" strike="noStrike" spc="0">
                          <a:solidFill>
                            <a:srgbClr val="000000"/>
                          </a:solidFill>
                          <a:latin typeface="Courier New" panose="02070309020205020404"/>
                          <a:ea typeface="Courier New" panose="02070309020205020404"/>
                        </a:rPr>
                        <a:t>int (*(*A[3])())[5];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/>
                      <a:r>
                        <a:rPr lang="en-US" sz="1800" b="0" i="0" strike="noStrike" spc="0">
                          <a:solidFill>
                            <a:srgbClr val="000000"/>
                          </a:solidFill>
                          <a:latin typeface="Calibri"/>
                          <a:ea typeface="Calibri"/>
                        </a:rPr>
                        <a:t>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defTabSz="457200">
                        <a:lnSpc>
                          <a:spcPct val="130000"/>
                        </a:lnSpc>
                      </a:pPr>
                      <a:r>
                        <a:rPr lang="en-US" sz="1800" b="0" i="0" strike="noStrike" spc="0">
                          <a:solidFill>
                            <a:srgbClr val="000000"/>
                          </a:solidFill>
                          <a:latin typeface="Calibri"/>
                          <a:ea typeface="Calibri"/>
                        </a:rPr>
                        <a:t>array[3] of function returning pointer to array[5] of int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85882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5436669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01E5AB7-BA86-42A5-92C7-F7DD977B97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zh-CN" altLang="en-US" dirty="0"/>
              <a:t>例</a:t>
            </a:r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BE830BF1-64FB-4949-B3B1-581231826B47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216240"/>
          <a:ext cx="10515600" cy="49626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2600">
                  <a:extLst>
                    <a:ext uri="{9D8B030D-6E8A-4147-A177-3AD203B41FA5}">
                      <a16:colId xmlns:a16="http://schemas.microsoft.com/office/drawing/2014/main" val="1495901890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4223715961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714386662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599382681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007049613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3737634894"/>
                    </a:ext>
                  </a:extLst>
                </a:gridCol>
              </a:tblGrid>
              <a:tr h="496262">
                <a:tc>
                  <a:txBody>
                    <a:bodyPr/>
                    <a:lstStyle/>
                    <a:p>
                      <a:r>
                        <a:rPr lang="zh-CN" altLang="en-US" dirty="0"/>
                        <a:t>定义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sizeof(a)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sizeof(*a)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sizeof(**a)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sizeof(***a)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sizeof(****a)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1681576"/>
                  </a:ext>
                </a:extLst>
              </a:tr>
              <a:tr h="496262">
                <a:tc>
                  <a:txBody>
                    <a:bodyPr/>
                    <a:lstStyle/>
                    <a:p>
                      <a:r>
                        <a:rPr lang="en-US" altLang="zh-CN" dirty="0"/>
                        <a:t>int *a[5]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4036050"/>
                  </a:ext>
                </a:extLst>
              </a:tr>
              <a:tr h="496262">
                <a:tc>
                  <a:txBody>
                    <a:bodyPr/>
                    <a:lstStyle/>
                    <a:p>
                      <a:r>
                        <a:rPr lang="en-US" altLang="zh-CN" dirty="0"/>
                        <a:t>int (*a[5])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2451207"/>
                  </a:ext>
                </a:extLst>
              </a:tr>
              <a:tr h="496262">
                <a:tc>
                  <a:txBody>
                    <a:bodyPr/>
                    <a:lstStyle/>
                    <a:p>
                      <a:r>
                        <a:rPr lang="en-US" altLang="zh-CN" dirty="0"/>
                        <a:t>int (*a)[5]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7909001"/>
                  </a:ext>
                </a:extLst>
              </a:tr>
              <a:tr h="496262">
                <a:tc>
                  <a:txBody>
                    <a:bodyPr/>
                    <a:lstStyle/>
                    <a:p>
                      <a:r>
                        <a:rPr lang="en-US" altLang="zh-CN" dirty="0"/>
                        <a:t>int **a[5]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2669504"/>
                  </a:ext>
                </a:extLst>
              </a:tr>
              <a:tr h="496262">
                <a:tc>
                  <a:txBody>
                    <a:bodyPr/>
                    <a:lstStyle/>
                    <a:p>
                      <a:r>
                        <a:rPr lang="en-US" altLang="zh-CN" dirty="0"/>
                        <a:t>int **a[3][5]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0324590"/>
                  </a:ext>
                </a:extLst>
              </a:tr>
              <a:tr h="496262">
                <a:tc>
                  <a:txBody>
                    <a:bodyPr/>
                    <a:lstStyle/>
                    <a:p>
                      <a:r>
                        <a:rPr lang="en-US" altLang="zh-CN" dirty="0"/>
                        <a:t>int (*a[3])[5]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2112510"/>
                  </a:ext>
                </a:extLst>
              </a:tr>
              <a:tr h="496262">
                <a:tc>
                  <a:txBody>
                    <a:bodyPr/>
                    <a:lstStyle/>
                    <a:p>
                      <a:r>
                        <a:rPr lang="en-US" altLang="zh-CN" dirty="0"/>
                        <a:t>int (**a[3])[5]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8479554"/>
                  </a:ext>
                </a:extLst>
              </a:tr>
              <a:tr h="496262">
                <a:tc>
                  <a:txBody>
                    <a:bodyPr/>
                    <a:lstStyle/>
                    <a:p>
                      <a:r>
                        <a:rPr lang="en-US" altLang="zh-CN" dirty="0"/>
                        <a:t>int (*(*a[3])[5])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48350"/>
                  </a:ext>
                </a:extLst>
              </a:tr>
              <a:tr h="496262">
                <a:tc>
                  <a:txBody>
                    <a:bodyPr/>
                    <a:lstStyle/>
                    <a:p>
                      <a:r>
                        <a:rPr lang="en-US" altLang="zh-CN" dirty="0"/>
                        <a:t>int (*(*a)[3])[5]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5518351"/>
                  </a:ext>
                </a:extLst>
              </a:tr>
            </a:tbl>
          </a:graphicData>
        </a:graphic>
      </p:graphicFrame>
      <p:sp>
        <p:nvSpPr>
          <p:cNvPr id="3" name="文本框 2">
            <a:extLst>
              <a:ext uri="{FF2B5EF4-FFF2-40B4-BE49-F238E27FC236}">
                <a16:creationId xmlns:a16="http://schemas.microsoft.com/office/drawing/2014/main" id="{412E87D2-755F-4A86-876E-386BC3509972}"/>
              </a:ext>
            </a:extLst>
          </p:cNvPr>
          <p:cNvSpPr txBox="1"/>
          <p:nvPr/>
        </p:nvSpPr>
        <p:spPr>
          <a:xfrm>
            <a:off x="3133077" y="1757778"/>
            <a:ext cx="8220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800" b="1" i="0" u="none" strike="noStrike" kern="1200" dirty="0">
                <a:effectLst/>
                <a:latin typeface="等线" panose="02010600030101010101" pitchFamily="2" charset="-122"/>
              </a:rPr>
              <a:t> 40</a:t>
            </a:r>
            <a:r>
              <a:rPr lang="en-US" altLang="zh-CN" dirty="0">
                <a:latin typeface="Arial" panose="020B0604020202020204" pitchFamily="34" charset="0"/>
              </a:rPr>
              <a:t>                         </a:t>
            </a:r>
            <a:r>
              <a:rPr lang="en-US" altLang="zh-CN" sz="1800" b="1" i="0" u="none" strike="noStrike" kern="1200" dirty="0">
                <a:effectLst/>
                <a:latin typeface="等线" panose="02010600030101010101" pitchFamily="2" charset="-122"/>
              </a:rPr>
              <a:t>8                         </a:t>
            </a:r>
            <a:r>
              <a:rPr lang="en-US" altLang="zh-CN" dirty="0">
                <a:latin typeface="Arial" panose="020B0604020202020204" pitchFamily="34" charset="0"/>
              </a:rPr>
              <a:t> </a:t>
            </a:r>
            <a:r>
              <a:rPr lang="en-US" altLang="zh-CN" sz="1800" b="1" i="0" u="none" strike="noStrike" kern="1200" dirty="0">
                <a:effectLst/>
                <a:latin typeface="等线" panose="02010600030101010101" pitchFamily="2" charset="-122"/>
              </a:rPr>
              <a:t>4</a:t>
            </a:r>
            <a:r>
              <a:rPr lang="en-US" altLang="zh-CN" dirty="0">
                <a:latin typeface="Arial" panose="020B0604020202020204" pitchFamily="34" charset="0"/>
              </a:rPr>
              <a:t>                          </a:t>
            </a:r>
            <a:r>
              <a:rPr lang="en-US" altLang="zh-CN" sz="1800" b="1" i="0" u="none" strike="noStrike" kern="1200" dirty="0">
                <a:effectLst/>
                <a:latin typeface="等线" panose="02010600030101010101" pitchFamily="2" charset="-122"/>
              </a:rPr>
              <a:t>/                         </a:t>
            </a:r>
            <a:r>
              <a:rPr lang="en-US" altLang="zh-CN" dirty="0">
                <a:latin typeface="Arial" panose="020B0604020202020204" pitchFamily="34" charset="0"/>
              </a:rPr>
              <a:t> </a:t>
            </a:r>
            <a:r>
              <a:rPr lang="en-US" altLang="zh-CN" sz="1800" b="1" i="0" u="none" strike="noStrike" kern="1200" dirty="0">
                <a:effectLst/>
                <a:latin typeface="等线" panose="02010600030101010101" pitchFamily="2" charset="-122"/>
              </a:rPr>
              <a:t>/</a:t>
            </a:r>
            <a:endParaRPr lang="zh-CN" altLang="zh-CN" sz="1800" b="0" i="0" u="none" strike="noStrike" dirty="0">
              <a:effectLst/>
              <a:latin typeface="Arial" panose="020B0604020202020204" pitchFamily="34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513E963-BB39-4944-B437-B2EE9C62290B}"/>
              </a:ext>
            </a:extLst>
          </p:cNvPr>
          <p:cNvSpPr txBox="1"/>
          <p:nvPr/>
        </p:nvSpPr>
        <p:spPr>
          <a:xfrm>
            <a:off x="3133076" y="2265285"/>
            <a:ext cx="8220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800" b="1" i="0" u="none" strike="noStrike" kern="1200" dirty="0">
                <a:effectLst/>
                <a:latin typeface="等线" panose="02010600030101010101" pitchFamily="2" charset="-122"/>
              </a:rPr>
              <a:t> 40</a:t>
            </a:r>
            <a:r>
              <a:rPr lang="en-US" altLang="zh-CN" dirty="0">
                <a:latin typeface="Arial" panose="020B0604020202020204" pitchFamily="34" charset="0"/>
              </a:rPr>
              <a:t>                         </a:t>
            </a:r>
            <a:r>
              <a:rPr lang="en-US" altLang="zh-CN" sz="1800" b="1" i="0" u="none" strike="noStrike" kern="1200" dirty="0">
                <a:effectLst/>
                <a:latin typeface="等线" panose="02010600030101010101" pitchFamily="2" charset="-122"/>
              </a:rPr>
              <a:t>8                         </a:t>
            </a:r>
            <a:r>
              <a:rPr lang="en-US" altLang="zh-CN" dirty="0">
                <a:latin typeface="Arial" panose="020B0604020202020204" pitchFamily="34" charset="0"/>
              </a:rPr>
              <a:t> </a:t>
            </a:r>
            <a:r>
              <a:rPr lang="en-US" altLang="zh-CN" sz="1800" b="1" i="0" u="none" strike="noStrike" kern="1200" dirty="0">
                <a:effectLst/>
                <a:latin typeface="等线" panose="02010600030101010101" pitchFamily="2" charset="-122"/>
              </a:rPr>
              <a:t>4</a:t>
            </a:r>
            <a:r>
              <a:rPr lang="en-US" altLang="zh-CN" dirty="0">
                <a:latin typeface="Arial" panose="020B0604020202020204" pitchFamily="34" charset="0"/>
              </a:rPr>
              <a:t>                          </a:t>
            </a:r>
            <a:r>
              <a:rPr lang="en-US" altLang="zh-CN" sz="1800" b="1" i="0" u="none" strike="noStrike" kern="1200" dirty="0">
                <a:effectLst/>
                <a:latin typeface="等线" panose="02010600030101010101" pitchFamily="2" charset="-122"/>
              </a:rPr>
              <a:t>/                         </a:t>
            </a:r>
            <a:r>
              <a:rPr lang="en-US" altLang="zh-CN" dirty="0">
                <a:latin typeface="Arial" panose="020B0604020202020204" pitchFamily="34" charset="0"/>
              </a:rPr>
              <a:t> </a:t>
            </a:r>
            <a:r>
              <a:rPr lang="en-US" altLang="zh-CN" sz="1800" b="1" i="0" u="none" strike="noStrike" kern="1200" dirty="0">
                <a:effectLst/>
                <a:latin typeface="等线" panose="02010600030101010101" pitchFamily="2" charset="-122"/>
              </a:rPr>
              <a:t>/</a:t>
            </a:r>
            <a:endParaRPr lang="zh-CN" altLang="zh-CN" sz="1800" b="0" i="0" u="none" strike="noStrike" dirty="0">
              <a:effectLst/>
              <a:latin typeface="Arial" panose="020B0604020202020204" pitchFamily="34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EA35DA5-C177-4719-BD63-15C206C20910}"/>
              </a:ext>
            </a:extLst>
          </p:cNvPr>
          <p:cNvSpPr txBox="1"/>
          <p:nvPr/>
        </p:nvSpPr>
        <p:spPr>
          <a:xfrm>
            <a:off x="3133076" y="2765511"/>
            <a:ext cx="90589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800" b="1" i="0" u="none" strike="noStrike" kern="1200" dirty="0">
                <a:effectLst/>
                <a:latin typeface="等线" panose="02010600030101010101" pitchFamily="2" charset="-122"/>
              </a:rPr>
              <a:t>  8</a:t>
            </a:r>
            <a:r>
              <a:rPr lang="en-US" altLang="zh-CN" dirty="0">
                <a:latin typeface="Arial" panose="020B0604020202020204" pitchFamily="34" charset="0"/>
              </a:rPr>
              <a:t>                         </a:t>
            </a:r>
            <a:r>
              <a:rPr lang="en-US" altLang="zh-CN" sz="1800" b="1" i="0" u="none" strike="noStrike" kern="1200" dirty="0">
                <a:effectLst/>
                <a:latin typeface="等线" panose="02010600030101010101" pitchFamily="2" charset="-122"/>
              </a:rPr>
              <a:t>20                         4                          /                         </a:t>
            </a:r>
            <a:r>
              <a:rPr lang="en-US" altLang="zh-CN" dirty="0">
                <a:latin typeface="Arial" panose="020B0604020202020204" pitchFamily="34" charset="0"/>
              </a:rPr>
              <a:t> </a:t>
            </a:r>
            <a:r>
              <a:rPr lang="en-US" altLang="zh-CN" sz="1800" b="1" i="0" u="none" strike="noStrike" kern="1200" dirty="0">
                <a:effectLst/>
                <a:latin typeface="等线" panose="02010600030101010101" pitchFamily="2" charset="-122"/>
              </a:rPr>
              <a:t>/</a:t>
            </a:r>
            <a:endParaRPr lang="zh-CN" altLang="zh-CN" sz="1800" b="0" i="0" u="none" strike="noStrike" dirty="0">
              <a:effectLst/>
              <a:latin typeface="Arial" panose="020B0604020202020204" pitchFamily="34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D677A4C-CFE9-4B86-9C3D-0B486D07EEB8}"/>
              </a:ext>
            </a:extLst>
          </p:cNvPr>
          <p:cNvSpPr txBox="1"/>
          <p:nvPr/>
        </p:nvSpPr>
        <p:spPr>
          <a:xfrm>
            <a:off x="3133075" y="3265737"/>
            <a:ext cx="8220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800" b="1" i="0" u="none" strike="noStrike" kern="1200" dirty="0">
                <a:effectLst/>
                <a:latin typeface="等线" panose="02010600030101010101" pitchFamily="2" charset="-122"/>
              </a:rPr>
              <a:t> 40</a:t>
            </a:r>
            <a:r>
              <a:rPr lang="en-US" altLang="zh-CN" dirty="0">
                <a:latin typeface="Arial" panose="020B0604020202020204" pitchFamily="34" charset="0"/>
              </a:rPr>
              <a:t>                         </a:t>
            </a:r>
            <a:r>
              <a:rPr lang="en-US" altLang="zh-CN" sz="1800" b="1" i="0" u="none" strike="noStrike" kern="1200" dirty="0">
                <a:effectLst/>
                <a:latin typeface="等线" panose="02010600030101010101" pitchFamily="2" charset="-122"/>
              </a:rPr>
              <a:t>8                         </a:t>
            </a:r>
            <a:r>
              <a:rPr lang="en-US" altLang="zh-CN" dirty="0">
                <a:latin typeface="Arial" panose="020B0604020202020204" pitchFamily="34" charset="0"/>
              </a:rPr>
              <a:t> </a:t>
            </a:r>
            <a:r>
              <a:rPr lang="en-US" altLang="zh-CN" b="1" dirty="0">
                <a:latin typeface="等线" panose="02010600030101010101" pitchFamily="2" charset="-122"/>
              </a:rPr>
              <a:t>8</a:t>
            </a:r>
            <a:r>
              <a:rPr lang="en-US" altLang="zh-CN" dirty="0">
                <a:latin typeface="Arial" panose="020B0604020202020204" pitchFamily="34" charset="0"/>
              </a:rPr>
              <a:t>                          </a:t>
            </a:r>
            <a:r>
              <a:rPr lang="en-US" altLang="zh-CN" b="1" dirty="0">
                <a:latin typeface="等线" panose="02010600030101010101" pitchFamily="2" charset="-122"/>
              </a:rPr>
              <a:t>4</a:t>
            </a:r>
            <a:r>
              <a:rPr lang="en-US" altLang="zh-CN" sz="1800" b="1" i="0" u="none" strike="noStrike" kern="1200" dirty="0">
                <a:effectLst/>
                <a:latin typeface="等线" panose="02010600030101010101" pitchFamily="2" charset="-122"/>
              </a:rPr>
              <a:t>                         </a:t>
            </a:r>
            <a:r>
              <a:rPr lang="en-US" altLang="zh-CN" dirty="0">
                <a:latin typeface="Arial" panose="020B0604020202020204" pitchFamily="34" charset="0"/>
              </a:rPr>
              <a:t> </a:t>
            </a:r>
            <a:r>
              <a:rPr lang="en-US" altLang="zh-CN" sz="1800" b="1" i="0" u="none" strike="noStrike" kern="1200" dirty="0">
                <a:effectLst/>
                <a:latin typeface="等线" panose="02010600030101010101" pitchFamily="2" charset="-122"/>
              </a:rPr>
              <a:t>/</a:t>
            </a:r>
            <a:endParaRPr lang="zh-CN" altLang="zh-CN" sz="1800" b="0" i="0" u="none" strike="noStrike" dirty="0">
              <a:effectLst/>
              <a:latin typeface="Arial" panose="020B0604020202020204" pitchFamily="34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9B99B6A-DEB5-41FC-BA45-A9F848472104}"/>
              </a:ext>
            </a:extLst>
          </p:cNvPr>
          <p:cNvSpPr txBox="1"/>
          <p:nvPr/>
        </p:nvSpPr>
        <p:spPr>
          <a:xfrm>
            <a:off x="3133075" y="3787293"/>
            <a:ext cx="8220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b="1" dirty="0">
                <a:latin typeface="等线" panose="02010600030101010101" pitchFamily="2" charset="-122"/>
              </a:rPr>
              <a:t>12</a:t>
            </a:r>
            <a:r>
              <a:rPr lang="en-US" altLang="zh-CN" sz="1800" b="1" i="0" u="none" strike="noStrike" kern="1200" dirty="0">
                <a:effectLst/>
                <a:latin typeface="等线" panose="02010600030101010101" pitchFamily="2" charset="-122"/>
              </a:rPr>
              <a:t>0</a:t>
            </a:r>
            <a:r>
              <a:rPr lang="en-US" altLang="zh-CN" dirty="0">
                <a:latin typeface="Arial" panose="020B0604020202020204" pitchFamily="34" charset="0"/>
              </a:rPr>
              <a:t>                       </a:t>
            </a:r>
            <a:r>
              <a:rPr lang="en-US" altLang="zh-CN" b="1" dirty="0">
                <a:latin typeface="等线" panose="02010600030101010101" pitchFamily="2" charset="-122"/>
              </a:rPr>
              <a:t>40</a:t>
            </a:r>
            <a:r>
              <a:rPr lang="en-US" altLang="zh-CN" sz="1800" b="1" i="0" u="none" strike="noStrike" kern="1200" dirty="0">
                <a:effectLst/>
                <a:latin typeface="等线" panose="02010600030101010101" pitchFamily="2" charset="-122"/>
              </a:rPr>
              <a:t>                         8</a:t>
            </a:r>
            <a:r>
              <a:rPr lang="en-US" altLang="zh-CN" dirty="0">
                <a:latin typeface="Arial" panose="020B0604020202020204" pitchFamily="34" charset="0"/>
              </a:rPr>
              <a:t>                          </a:t>
            </a:r>
            <a:r>
              <a:rPr lang="en-US" altLang="zh-CN" b="1" dirty="0">
                <a:latin typeface="等线" panose="02010600030101010101" pitchFamily="2" charset="-122"/>
              </a:rPr>
              <a:t>8</a:t>
            </a:r>
            <a:r>
              <a:rPr lang="en-US" altLang="zh-CN" sz="1800" b="1" i="0" u="none" strike="noStrike" kern="1200" dirty="0">
                <a:effectLst/>
                <a:latin typeface="等线" panose="02010600030101010101" pitchFamily="2" charset="-122"/>
              </a:rPr>
              <a:t>                         </a:t>
            </a:r>
            <a:r>
              <a:rPr lang="en-US" altLang="zh-CN" dirty="0">
                <a:latin typeface="Arial" panose="020B0604020202020204" pitchFamily="34" charset="0"/>
              </a:rPr>
              <a:t> </a:t>
            </a:r>
            <a:r>
              <a:rPr lang="en-US" altLang="zh-CN" b="1" dirty="0">
                <a:latin typeface="等线" panose="02010600030101010101" pitchFamily="2" charset="-122"/>
              </a:rPr>
              <a:t>4</a:t>
            </a:r>
            <a:endParaRPr lang="zh-CN" altLang="zh-CN" sz="1800" b="0" i="0" u="none" strike="noStrike" dirty="0">
              <a:effectLst/>
              <a:latin typeface="Arial" panose="020B0604020202020204" pitchFamily="34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ABC07A1-8F40-4FB0-8585-8CE3AC51CDD2}"/>
              </a:ext>
            </a:extLst>
          </p:cNvPr>
          <p:cNvSpPr txBox="1"/>
          <p:nvPr/>
        </p:nvSpPr>
        <p:spPr>
          <a:xfrm>
            <a:off x="3133075" y="4266189"/>
            <a:ext cx="8220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b="1" dirty="0">
                <a:latin typeface="等线" panose="02010600030101010101" pitchFamily="2" charset="-122"/>
              </a:rPr>
              <a:t> 24</a:t>
            </a:r>
            <a:r>
              <a:rPr lang="en-US" altLang="zh-CN" dirty="0">
                <a:latin typeface="Arial" panose="020B0604020202020204" pitchFamily="34" charset="0"/>
              </a:rPr>
              <a:t>                         </a:t>
            </a:r>
            <a:r>
              <a:rPr lang="en-US" altLang="zh-CN" sz="1800" b="1" i="0" u="none" strike="noStrike" kern="1200" dirty="0">
                <a:effectLst/>
                <a:latin typeface="等线" panose="02010600030101010101" pitchFamily="2" charset="-122"/>
              </a:rPr>
              <a:t>8                         </a:t>
            </a:r>
            <a:r>
              <a:rPr lang="en-US" altLang="zh-CN" dirty="0">
                <a:latin typeface="Arial" panose="020B0604020202020204" pitchFamily="34" charset="0"/>
              </a:rPr>
              <a:t>20                         </a:t>
            </a:r>
            <a:r>
              <a:rPr lang="en-US" altLang="zh-CN" b="1" dirty="0">
                <a:latin typeface="等线" panose="02010600030101010101" pitchFamily="2" charset="-122"/>
              </a:rPr>
              <a:t>4</a:t>
            </a:r>
            <a:r>
              <a:rPr lang="en-US" altLang="zh-CN" sz="1800" b="1" i="0" u="none" strike="noStrike" kern="1200" dirty="0">
                <a:effectLst/>
                <a:latin typeface="等线" panose="02010600030101010101" pitchFamily="2" charset="-122"/>
              </a:rPr>
              <a:t>                         </a:t>
            </a:r>
            <a:r>
              <a:rPr lang="en-US" altLang="zh-CN" dirty="0">
                <a:latin typeface="Arial" panose="020B0604020202020204" pitchFamily="34" charset="0"/>
              </a:rPr>
              <a:t> </a:t>
            </a:r>
            <a:r>
              <a:rPr lang="en-US" altLang="zh-CN" sz="1800" b="1" i="0" u="none" strike="noStrike" kern="1200" dirty="0">
                <a:effectLst/>
                <a:latin typeface="等线" panose="02010600030101010101" pitchFamily="2" charset="-122"/>
              </a:rPr>
              <a:t>/</a:t>
            </a:r>
            <a:endParaRPr lang="zh-CN" altLang="zh-CN" sz="1800" b="0" i="0" u="none" strike="noStrike" dirty="0">
              <a:effectLst/>
              <a:latin typeface="Arial" panose="020B0604020202020204" pitchFamily="34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C0939F1-EA2F-48B9-A87D-298BEAFCD4F7}"/>
              </a:ext>
            </a:extLst>
          </p:cNvPr>
          <p:cNvSpPr txBox="1"/>
          <p:nvPr/>
        </p:nvSpPr>
        <p:spPr>
          <a:xfrm>
            <a:off x="3133075" y="4773696"/>
            <a:ext cx="8220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b="1" dirty="0">
                <a:latin typeface="等线" panose="02010600030101010101" pitchFamily="2" charset="-122"/>
              </a:rPr>
              <a:t> 24</a:t>
            </a:r>
            <a:r>
              <a:rPr lang="en-US" altLang="zh-CN" dirty="0">
                <a:latin typeface="Arial" panose="020B0604020202020204" pitchFamily="34" charset="0"/>
              </a:rPr>
              <a:t>                         </a:t>
            </a:r>
            <a:r>
              <a:rPr lang="en-US" altLang="zh-CN" sz="1800" b="1" i="0" u="none" strike="noStrike" kern="1200" dirty="0">
                <a:effectLst/>
                <a:latin typeface="等线" panose="02010600030101010101" pitchFamily="2" charset="-122"/>
              </a:rPr>
              <a:t>8                          8                         </a:t>
            </a:r>
            <a:r>
              <a:rPr lang="en-US" altLang="zh-CN" dirty="0">
                <a:latin typeface="Arial" panose="020B0604020202020204" pitchFamily="34" charset="0"/>
              </a:rPr>
              <a:t>20                         </a:t>
            </a:r>
            <a:r>
              <a:rPr lang="en-US" altLang="zh-CN" b="1" dirty="0">
                <a:latin typeface="等线" panose="02010600030101010101" pitchFamily="2" charset="-122"/>
              </a:rPr>
              <a:t>4</a:t>
            </a:r>
            <a:r>
              <a:rPr lang="en-US" altLang="zh-CN" sz="1800" b="1" i="0" u="none" strike="noStrike" kern="1200" dirty="0">
                <a:effectLst/>
                <a:latin typeface="等线" panose="02010600030101010101" pitchFamily="2" charset="-122"/>
              </a:rPr>
              <a:t>      </a:t>
            </a:r>
            <a:endParaRPr lang="zh-CN" altLang="zh-CN" sz="1800" b="0" i="0" u="none" strike="noStrike" dirty="0">
              <a:effectLst/>
              <a:latin typeface="Arial" panose="020B0604020202020204" pitchFamily="34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E2C3D42B-D1F1-424B-B075-FD6716EB50E3}"/>
              </a:ext>
            </a:extLst>
          </p:cNvPr>
          <p:cNvSpPr txBox="1"/>
          <p:nvPr/>
        </p:nvSpPr>
        <p:spPr>
          <a:xfrm>
            <a:off x="3133074" y="5272428"/>
            <a:ext cx="8220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b="1" dirty="0">
                <a:latin typeface="等线" panose="02010600030101010101" pitchFamily="2" charset="-122"/>
              </a:rPr>
              <a:t> 24</a:t>
            </a:r>
            <a:r>
              <a:rPr lang="en-US" altLang="zh-CN" dirty="0">
                <a:latin typeface="Arial" panose="020B0604020202020204" pitchFamily="34" charset="0"/>
              </a:rPr>
              <a:t>                         </a:t>
            </a:r>
            <a:r>
              <a:rPr lang="en-US" altLang="zh-CN" sz="1800" b="1" i="0" u="none" strike="noStrike" kern="1200" dirty="0">
                <a:effectLst/>
                <a:latin typeface="等线" panose="02010600030101010101" pitchFamily="2" charset="-122"/>
              </a:rPr>
              <a:t>8                         </a:t>
            </a:r>
            <a:r>
              <a:rPr lang="en-US" altLang="zh-CN" dirty="0">
                <a:latin typeface="Arial" panose="020B0604020202020204" pitchFamily="34" charset="0"/>
              </a:rPr>
              <a:t>40                         </a:t>
            </a:r>
            <a:r>
              <a:rPr lang="en-US" altLang="zh-CN" b="1" dirty="0">
                <a:latin typeface="等线" panose="02010600030101010101" pitchFamily="2" charset="-122"/>
              </a:rPr>
              <a:t>8</a:t>
            </a:r>
            <a:r>
              <a:rPr lang="en-US" altLang="zh-CN" sz="1800" b="1" i="0" u="none" strike="noStrike" kern="1200" dirty="0">
                <a:effectLst/>
                <a:latin typeface="等线" panose="02010600030101010101" pitchFamily="2" charset="-122"/>
              </a:rPr>
              <a:t>                         </a:t>
            </a:r>
            <a:r>
              <a:rPr lang="en-US" altLang="zh-CN" dirty="0">
                <a:latin typeface="Arial" panose="020B0604020202020204" pitchFamily="34" charset="0"/>
              </a:rPr>
              <a:t> </a:t>
            </a:r>
            <a:r>
              <a:rPr lang="en-US" altLang="zh-CN" b="1" dirty="0">
                <a:latin typeface="等线" panose="02010600030101010101" pitchFamily="2" charset="-122"/>
              </a:rPr>
              <a:t>4</a:t>
            </a:r>
            <a:endParaRPr lang="zh-CN" altLang="zh-CN" sz="1800" b="0" i="0" u="none" strike="noStrike" dirty="0">
              <a:effectLst/>
              <a:latin typeface="Arial" panose="020B0604020202020204" pitchFamily="34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F0D5528-89EC-4E26-B390-49E27EC41A06}"/>
              </a:ext>
            </a:extLst>
          </p:cNvPr>
          <p:cNvSpPr txBox="1"/>
          <p:nvPr/>
        </p:nvSpPr>
        <p:spPr>
          <a:xfrm>
            <a:off x="3133073" y="5771160"/>
            <a:ext cx="8220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b="1" dirty="0">
                <a:latin typeface="等线" panose="02010600030101010101" pitchFamily="2" charset="-122"/>
              </a:rPr>
              <a:t>  8</a:t>
            </a:r>
            <a:r>
              <a:rPr lang="en-US" altLang="zh-CN" dirty="0">
                <a:latin typeface="Arial" panose="020B0604020202020204" pitchFamily="34" charset="0"/>
              </a:rPr>
              <a:t>                         </a:t>
            </a:r>
            <a:r>
              <a:rPr lang="en-US" altLang="zh-CN" b="1" dirty="0">
                <a:latin typeface="等线" panose="02010600030101010101" pitchFamily="2" charset="-122"/>
              </a:rPr>
              <a:t>24</a:t>
            </a:r>
            <a:r>
              <a:rPr lang="en-US" altLang="zh-CN" sz="1800" b="1" i="0" u="none" strike="noStrike" kern="1200" dirty="0">
                <a:effectLst/>
                <a:latin typeface="等线" panose="02010600030101010101" pitchFamily="2" charset="-122"/>
              </a:rPr>
              <a:t>                        </a:t>
            </a:r>
            <a:r>
              <a:rPr lang="en-US" altLang="zh-CN" dirty="0">
                <a:latin typeface="Arial" panose="020B0604020202020204" pitchFamily="34" charset="0"/>
              </a:rPr>
              <a:t> 8                         20</a:t>
            </a:r>
            <a:r>
              <a:rPr lang="en-US" altLang="zh-CN" sz="1800" b="1" i="0" u="none" strike="noStrike" kern="1200" dirty="0">
                <a:effectLst/>
                <a:latin typeface="等线" panose="02010600030101010101" pitchFamily="2" charset="-122"/>
              </a:rPr>
              <a:t>                        </a:t>
            </a:r>
            <a:r>
              <a:rPr lang="en-US" altLang="zh-CN" dirty="0">
                <a:latin typeface="Arial" panose="020B0604020202020204" pitchFamily="34" charset="0"/>
              </a:rPr>
              <a:t> </a:t>
            </a:r>
            <a:r>
              <a:rPr lang="en-US" altLang="zh-CN" b="1" dirty="0">
                <a:latin typeface="等线" panose="02010600030101010101" pitchFamily="2" charset="-122"/>
              </a:rPr>
              <a:t>4</a:t>
            </a:r>
            <a:endParaRPr lang="zh-CN" altLang="zh-CN" sz="1800" b="0" i="0" u="none" strike="noStrike" dirty="0"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6054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6" grpId="0"/>
      <p:bldP spid="8" grpId="0"/>
      <p:bldP spid="9" grpId="0"/>
      <p:bldP spid="10" grpId="0"/>
      <p:bldP spid="11" grpId="0"/>
      <p:bldP spid="12" grpId="0"/>
      <p:bldP spid="13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01E28D-2DB3-4964-BCB2-A1D02F040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例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705725-39F6-45B0-98CC-C4272A6F1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FB5A8-962C-4713-80BD-1277D7E30CA5}" type="slidenum">
              <a:rPr lang="zh-CN" altLang="en-US" smtClean="0"/>
              <a:t>89</a:t>
            </a:fld>
            <a:endParaRPr lang="zh-CN" altLang="en-US"/>
          </a:p>
        </p:txBody>
      </p:sp>
      <p:pic>
        <p:nvPicPr>
          <p:cNvPr id="5" name="内容占位符 7">
            <a:extLst>
              <a:ext uri="{FF2B5EF4-FFF2-40B4-BE49-F238E27FC236}">
                <a16:creationId xmlns:a16="http://schemas.microsoft.com/office/drawing/2014/main" id="{074EFD2F-D06D-6648-BFD9-3EA6F01E07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740089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904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01E28D-2DB3-4964-BCB2-A1D02F040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j-ea"/>
              </a:rPr>
              <a:t>整数寄存器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64B11C7-3206-4D84-97D1-B8C07E259F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+mn-ea"/>
                <a:cs typeface="Consolas" panose="020B0609020204030204" pitchFamily="49" charset="0"/>
              </a:rPr>
              <a:t>存储整型数据和指针</a:t>
            </a:r>
            <a:endParaRPr lang="en-US" altLang="zh-CN" dirty="0">
              <a:latin typeface="+mn-ea"/>
              <a:cs typeface="Consolas" panose="020B0609020204030204" pitchFamily="49" charset="0"/>
            </a:endParaRPr>
          </a:p>
          <a:p>
            <a:r>
              <a:rPr lang="zh-CN" altLang="en-US" dirty="0">
                <a:latin typeface="+mn-ea"/>
                <a:cs typeface="Consolas" panose="020B0609020204030204" pitchFamily="49" charset="0"/>
              </a:rPr>
              <a:t>各寄存器的功能</a:t>
            </a:r>
            <a:endParaRPr lang="en-US" altLang="zh-CN" dirty="0">
              <a:latin typeface="+mn-ea"/>
              <a:cs typeface="Consolas" panose="020B0609020204030204" pitchFamily="49" charset="0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705725-39F6-45B0-98CC-C4272A6F1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FB5A8-962C-4713-80BD-1277D7E30CA5}" type="slidenum">
              <a:rPr lang="zh-CN" altLang="en-US" smtClean="0"/>
              <a:t>9</a:t>
            </a:fld>
            <a:endParaRPr lang="zh-CN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84DAD08-331D-704A-B82C-FF01EF3862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0141" y="136525"/>
            <a:ext cx="5681859" cy="672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01399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01E28D-2DB3-4964-BCB2-A1D02F040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例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705725-39F6-45B0-98CC-C4272A6F1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FB5A8-962C-4713-80BD-1277D7E30CA5}" type="slidenum">
              <a:rPr lang="zh-CN" altLang="en-US" smtClean="0"/>
              <a:t>90</a:t>
            </a:fld>
            <a:endParaRPr lang="zh-CN" altLang="en-US"/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AEA816AC-C0D1-AA42-8978-699DD8BAD8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7886700" cy="3938523"/>
          </a:xfrm>
        </p:spPr>
      </p:pic>
    </p:spTree>
    <p:extLst>
      <p:ext uri="{BB962C8B-B14F-4D97-AF65-F5344CB8AC3E}">
        <p14:creationId xmlns:p14="http://schemas.microsoft.com/office/powerpoint/2010/main" val="229405198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01E28D-2DB3-4964-BCB2-A1D02F040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</a:t>
            </a:r>
            <a:endParaRPr lang="zh-CN" altLang="en-US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64B11C7-3206-4D84-97D1-B8C07E259F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一个 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中不同子变量在内存中几乎相邻（对齐可能会影响）</a:t>
            </a:r>
          </a:p>
          <a:p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可利用 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地址 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偏移来访问子变量</a:t>
            </a: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语言中定义 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T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类型变量时需要写全 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T</a:t>
            </a:r>
          </a:p>
          <a:p>
            <a:pPr lvl="1"/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除非使用 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typedef</a:t>
            </a:r>
            <a:endParaRPr lang="zh-CN" altLang="en-US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zh-CN" altLang="en-US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705725-39F6-45B0-98CC-C4272A6F1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FB5A8-962C-4713-80BD-1277D7E30CA5}" type="slidenum">
              <a:rPr lang="zh-CN" altLang="en-US" smtClean="0"/>
              <a:t>91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855189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01E28D-2DB3-4964-BCB2-A1D02F040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union</a:t>
            </a:r>
            <a:endParaRPr lang="zh-CN" altLang="en-US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64B11C7-3206-4D84-97D1-B8C07E259F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所有子变量在内存中起始位置相同</a:t>
            </a: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通常情况下各个子变量是互斥的（不会同时被用到）</a:t>
            </a: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union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的大小是所有子变量大小的最大值</a:t>
            </a: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可用于同位级表示的互转</a:t>
            </a: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zh-CN" altLang="en-US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注意大小端！</a:t>
            </a:r>
            <a:endParaRPr lang="en-US" altLang="zh-CN" b="1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还有一种方法是指针类型转换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705725-39F6-45B0-98CC-C4272A6F1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FB5A8-962C-4713-80BD-1277D7E30CA5}" type="slidenum">
              <a:rPr lang="zh-CN" altLang="en-US" smtClean="0"/>
              <a:t>92</a:t>
            </a:fld>
            <a:endParaRPr lang="zh-CN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B5A45D-895F-D74D-B29F-E0AF6C5166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0435" y="3429000"/>
            <a:ext cx="5800330" cy="2930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08118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01E28D-2DB3-4964-BCB2-A1D02F040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与 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union 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对齐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64B11C7-3206-4D84-97D1-B8C07E259F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类型变量对齐数是 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 (T)</a:t>
            </a:r>
          </a:p>
          <a:p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的对齐数是 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子元素对齐数的最小公倍数</a:t>
            </a: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union 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同理</a:t>
            </a: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相邻子元素间可能有空白位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(internal padding)</a:t>
            </a:r>
          </a:p>
          <a:p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数组可能产生 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external padding</a:t>
            </a:r>
          </a:p>
          <a:p>
            <a:pPr lvl="1"/>
            <a:r>
              <a:rPr lang="zh-CN" alt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无论是不是数组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，取 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 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的时候都会算上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external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padding</a:t>
            </a:r>
          </a:p>
          <a:p>
            <a:pPr lvl="1"/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External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padding 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不能再放其他变量</a:t>
            </a: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zh-CN" altLang="en-US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705725-39F6-45B0-98CC-C4272A6F1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FB5A8-962C-4713-80BD-1277D7E30CA5}" type="slidenum">
              <a:rPr lang="zh-CN" altLang="en-US" smtClean="0"/>
              <a:t>93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375773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DFB8E5-4043-4645-8A23-4143E28005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例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AA35E01-5EF1-4212-8206-209696D56E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846" y="2033487"/>
            <a:ext cx="9316660" cy="199303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C181BA3-D44D-4EB8-AB9D-7F08C3012317}"/>
              </a:ext>
            </a:extLst>
          </p:cNvPr>
          <p:cNvSpPr txBox="1"/>
          <p:nvPr/>
        </p:nvSpPr>
        <p:spPr>
          <a:xfrm>
            <a:off x="10341437" y="3030005"/>
            <a:ext cx="4507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rgbClr val="FF0000"/>
                </a:solidFill>
              </a:rPr>
              <a:t>B</a:t>
            </a:r>
            <a:endParaRPr lang="zh-CN" altLang="en-US" sz="4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496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DA5F05-0ADD-44D7-89E3-5BA7BF7A56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例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6399B31-5C9F-45FB-8C91-16E4A53A0B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10611"/>
            <a:ext cx="10686236" cy="264898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B3A24A4E-DBF7-4C82-858D-BF244D8852C8}"/>
              </a:ext>
            </a:extLst>
          </p:cNvPr>
          <p:cNvSpPr txBox="1"/>
          <p:nvPr/>
        </p:nvSpPr>
        <p:spPr>
          <a:xfrm>
            <a:off x="6961753" y="2327216"/>
            <a:ext cx="5002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rgbClr val="FF0000"/>
                </a:solidFill>
              </a:rPr>
              <a:t>D</a:t>
            </a:r>
            <a:endParaRPr lang="zh-CN" altLang="en-US" sz="4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5538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3BD347-F452-40A0-B888-918107A4D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例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02D180E-0894-4E82-A5CE-92D081937A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7"/>
            <a:ext cx="9254758" cy="457464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690A28C-1687-4118-8E4D-7028EFCE516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009"/>
          <a:stretch/>
        </p:blipFill>
        <p:spPr>
          <a:xfrm>
            <a:off x="5219700" y="2336798"/>
            <a:ext cx="6430888" cy="170462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0D95B66-2392-EB46-BE51-6940B6ADA411}"/>
              </a:ext>
            </a:extLst>
          </p:cNvPr>
          <p:cNvSpPr txBox="1"/>
          <p:nvPr/>
        </p:nvSpPr>
        <p:spPr>
          <a:xfrm>
            <a:off x="1908926" y="5658816"/>
            <a:ext cx="3802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FF0000"/>
                </a:solidFill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358657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98CBF1-D693-4033-B5F1-D2FDA6BC5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例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6F5747D-5AD7-410C-8E38-E852BA9354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10493868" cy="254689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136AFE2-F6BD-4FF8-A301-10457D9AAB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9291" y="4553675"/>
            <a:ext cx="8044275" cy="921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775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98CBF1-D693-4033-B5F1-D2FDA6BC5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例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28ED208-F0D6-F540-AEF2-BF30C2C8EA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4492"/>
          <a:stretch/>
        </p:blipFill>
        <p:spPr>
          <a:xfrm>
            <a:off x="838200" y="1734311"/>
            <a:ext cx="3188887" cy="41650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C067EF5-F557-1744-913B-5299DD13E3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1200" y="1783522"/>
            <a:ext cx="5545983" cy="150504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4ED7BCE-C721-7E4C-AD0F-96202D7F09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4452" y="3150351"/>
            <a:ext cx="7178044" cy="2749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03622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98CBF1-D693-4033-B5F1-D2FDA6BC5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例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0C1C68E-0506-3B43-A8B9-994C55C5B4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642692"/>
            <a:ext cx="7772400" cy="357261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1B7F993-F140-854E-9DAE-734737019B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5215308"/>
            <a:ext cx="7772400" cy="799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3207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538</TotalTime>
  <Words>3231</Words>
  <Application>Microsoft Macintosh PowerPoint</Application>
  <PresentationFormat>Widescreen</PresentationFormat>
  <Paragraphs>638</Paragraphs>
  <Slides>107</Slides>
  <Notes>44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107</vt:i4>
      </vt:variant>
    </vt:vector>
  </HeadingPairs>
  <TitlesOfParts>
    <vt:vector size="122" baseType="lpstr">
      <vt:lpstr>等线</vt:lpstr>
      <vt:lpstr>等线</vt:lpstr>
      <vt:lpstr>DengXian Light</vt:lpstr>
      <vt:lpstr>DengXian Light</vt:lpstr>
      <vt:lpstr>MTMIZ</vt:lpstr>
      <vt:lpstr>MTSYN</vt:lpstr>
      <vt:lpstr>TimesTen</vt:lpstr>
      <vt:lpstr>ZztexMono</vt:lpstr>
      <vt:lpstr>Arial</vt:lpstr>
      <vt:lpstr>Calibri</vt:lpstr>
      <vt:lpstr>Calibri Light</vt:lpstr>
      <vt:lpstr>Cambria Math</vt:lpstr>
      <vt:lpstr>Consolas</vt:lpstr>
      <vt:lpstr>Courier New</vt:lpstr>
      <vt:lpstr>Office Theme</vt:lpstr>
      <vt:lpstr>汇编</vt:lpstr>
      <vt:lpstr>数据</vt:lpstr>
      <vt:lpstr>关于第三章</vt:lpstr>
      <vt:lpstr>指令集架构</vt:lpstr>
      <vt:lpstr>虚拟地址空间</vt:lpstr>
      <vt:lpstr>工具链</vt:lpstr>
      <vt:lpstr>编译器优化</vt:lpstr>
      <vt:lpstr>数据的格式</vt:lpstr>
      <vt:lpstr>整数寄存器</vt:lpstr>
      <vt:lpstr>非运算操作</vt:lpstr>
      <vt:lpstr>访问</vt:lpstr>
      <vt:lpstr>例</vt:lpstr>
      <vt:lpstr>例</vt:lpstr>
      <vt:lpstr>数据传送</vt:lpstr>
      <vt:lpstr>例</vt:lpstr>
      <vt:lpstr>例</vt:lpstr>
      <vt:lpstr>例</vt:lpstr>
      <vt:lpstr>例</vt:lpstr>
      <vt:lpstr>栈操作</vt:lpstr>
      <vt:lpstr>运算</vt:lpstr>
      <vt:lpstr>取址 lea</vt:lpstr>
      <vt:lpstr>一元和二元运算</vt:lpstr>
      <vt:lpstr>移位运算</vt:lpstr>
      <vt:lpstr>控制</vt:lpstr>
      <vt:lpstr>回忆：运算</vt:lpstr>
      <vt:lpstr>条件码</vt:lpstr>
      <vt:lpstr>条件码的设置</vt:lpstr>
      <vt:lpstr>条件码的使用</vt:lpstr>
      <vt:lpstr>例</vt:lpstr>
      <vt:lpstr>jmp 的编码</vt:lpstr>
      <vt:lpstr>jmp 的编码</vt:lpstr>
      <vt:lpstr>练习</vt:lpstr>
      <vt:lpstr>练习</vt:lpstr>
      <vt:lpstr>手动编译指南</vt:lpstr>
      <vt:lpstr>条件传送</vt:lpstr>
      <vt:lpstr>PowerPoint Presentation</vt:lpstr>
      <vt:lpstr>条件传送</vt:lpstr>
      <vt:lpstr>例</vt:lpstr>
      <vt:lpstr>例</vt:lpstr>
      <vt:lpstr>循环：do-while</vt:lpstr>
      <vt:lpstr>循环：while</vt:lpstr>
      <vt:lpstr>循环：for</vt:lpstr>
      <vt:lpstr>例</vt:lpstr>
      <vt:lpstr>switch</vt:lpstr>
      <vt:lpstr>switch</vt:lpstr>
      <vt:lpstr>复杂条件语句</vt:lpstr>
      <vt:lpstr>复杂条件语句</vt:lpstr>
      <vt:lpstr>复杂条件语句</vt:lpstr>
      <vt:lpstr>复杂条件语句</vt:lpstr>
      <vt:lpstr>复杂条件语句</vt:lpstr>
      <vt:lpstr>例</vt:lpstr>
      <vt:lpstr>PowerPoint Presentation</vt:lpstr>
      <vt:lpstr>控制语句</vt:lpstr>
      <vt:lpstr>例</vt:lpstr>
      <vt:lpstr>PowerPoint Presentation</vt:lpstr>
      <vt:lpstr>函数调用</vt:lpstr>
      <vt:lpstr>控制转移</vt:lpstr>
      <vt:lpstr>控制转移</vt:lpstr>
      <vt:lpstr>数据传送</vt:lpstr>
      <vt:lpstr>数据传送</vt:lpstr>
      <vt:lpstr>数据传送</vt:lpstr>
      <vt:lpstr>栈指针对齐</vt:lpstr>
      <vt:lpstr>Caller-saved / callee-saved</vt:lpstr>
      <vt:lpstr>必须放在栈上的变量</vt:lpstr>
      <vt:lpstr>递归调用</vt:lpstr>
      <vt:lpstr>数据结构</vt:lpstr>
      <vt:lpstr>上次的反汇编</vt:lpstr>
      <vt:lpstr>C 语言指针</vt:lpstr>
      <vt:lpstr>指针运算</vt:lpstr>
      <vt:lpstr>多重指针</vt:lpstr>
      <vt:lpstr>函数指针</vt:lpstr>
      <vt:lpstr>C++ 引用</vt:lpstr>
      <vt:lpstr>高维数组</vt:lpstr>
      <vt:lpstr>高维数组</vt:lpstr>
      <vt:lpstr>高维数组的访问</vt:lpstr>
      <vt:lpstr>变长数组</vt:lpstr>
      <vt:lpstr>变长数组</vt:lpstr>
      <vt:lpstr>变长栈帧</vt:lpstr>
      <vt:lpstr>例</vt:lpstr>
      <vt:lpstr>PowerPoint Presentation</vt:lpstr>
      <vt:lpstr>PowerPoint Presentation</vt:lpstr>
      <vt:lpstr>指针阅读</vt:lpstr>
      <vt:lpstr>例</vt:lpstr>
      <vt:lpstr>例</vt:lpstr>
      <vt:lpstr>例</vt:lpstr>
      <vt:lpstr>例</vt:lpstr>
      <vt:lpstr>例</vt:lpstr>
      <vt:lpstr>例</vt:lpstr>
      <vt:lpstr>例</vt:lpstr>
      <vt:lpstr>例</vt:lpstr>
      <vt:lpstr>struct</vt:lpstr>
      <vt:lpstr>union</vt:lpstr>
      <vt:lpstr>struct 与 union 对齐</vt:lpstr>
      <vt:lpstr>例</vt:lpstr>
      <vt:lpstr>例</vt:lpstr>
      <vt:lpstr>例</vt:lpstr>
      <vt:lpstr>例</vt:lpstr>
      <vt:lpstr>例</vt:lpstr>
      <vt:lpstr>例</vt:lpstr>
      <vt:lpstr>缓冲区溢出攻击</vt:lpstr>
      <vt:lpstr>防御</vt:lpstr>
      <vt:lpstr>对抗 NX: ROP</vt:lpstr>
      <vt:lpstr>对抗 canary</vt:lpstr>
      <vt:lpstr>对抗 canary</vt:lpstr>
      <vt:lpstr>对抗 ASLR</vt:lpstr>
      <vt:lpstr>对抗 ASLR</vt:lpstr>
      <vt:lpstr>例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浮点型</dc:title>
  <dc:creator>Microsoft Office User</dc:creator>
  <cp:lastModifiedBy>Microsoft Office User</cp:lastModifiedBy>
  <cp:revision>332</cp:revision>
  <dcterms:created xsi:type="dcterms:W3CDTF">2022-09-18T10:52:46Z</dcterms:created>
  <dcterms:modified xsi:type="dcterms:W3CDTF">2022-10-20T02:35:22Z</dcterms:modified>
</cp:coreProperties>
</file>